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webp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04" r:id="rId2"/>
    <p:sldId id="505" r:id="rId3"/>
    <p:sldId id="506" r:id="rId4"/>
    <p:sldId id="507" r:id="rId5"/>
    <p:sldId id="527" r:id="rId6"/>
    <p:sldId id="523" r:id="rId7"/>
    <p:sldId id="526" r:id="rId8"/>
    <p:sldId id="484" r:id="rId9"/>
    <p:sldId id="485" r:id="rId10"/>
    <p:sldId id="509" r:id="rId11"/>
    <p:sldId id="510" r:id="rId12"/>
    <p:sldId id="532" r:id="rId13"/>
    <p:sldId id="531" r:id="rId14"/>
    <p:sldId id="528" r:id="rId15"/>
    <p:sldId id="529" r:id="rId16"/>
    <p:sldId id="530" r:id="rId1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00"/>
    <a:srgbClr val="00FF00"/>
    <a:srgbClr val="800000"/>
    <a:srgbClr val="FFCC99"/>
    <a:srgbClr val="CC6600"/>
    <a:srgbClr val="FFFF99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1" autoAdjust="0"/>
    <p:restoredTop sz="94830" autoAdjust="0"/>
  </p:normalViewPr>
  <p:slideViewPr>
    <p:cSldViewPr>
      <p:cViewPr varScale="1">
        <p:scale>
          <a:sx n="74" d="100"/>
          <a:sy n="74" d="100"/>
        </p:scale>
        <p:origin x="1566" y="72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w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w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wmf"/><Relationship Id="rId4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45.emf"/><Relationship Id="rId3" Type="http://schemas.openxmlformats.org/officeDocument/2006/relationships/image" Target="../media/image9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image" Target="../media/image8.emf"/><Relationship Id="rId1" Type="http://schemas.openxmlformats.org/officeDocument/2006/relationships/image" Target="../media/image36.wmf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image" Target="../media/image10.emf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13" Type="http://schemas.openxmlformats.org/officeDocument/2006/relationships/image" Target="../media/image61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12" Type="http://schemas.openxmlformats.org/officeDocument/2006/relationships/image" Target="../media/image60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6" Type="http://schemas.openxmlformats.org/officeDocument/2006/relationships/image" Target="../media/image54.emf"/><Relationship Id="rId11" Type="http://schemas.openxmlformats.org/officeDocument/2006/relationships/image" Target="../media/image59.emf"/><Relationship Id="rId5" Type="http://schemas.openxmlformats.org/officeDocument/2006/relationships/image" Target="../media/image53.emf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Relationship Id="rId14" Type="http://schemas.openxmlformats.org/officeDocument/2006/relationships/image" Target="../media/image62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image" Target="../media/image76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12" Type="http://schemas.openxmlformats.org/officeDocument/2006/relationships/image" Target="../media/image75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6" Type="http://schemas.openxmlformats.org/officeDocument/2006/relationships/image" Target="../media/image69.emf"/><Relationship Id="rId11" Type="http://schemas.openxmlformats.org/officeDocument/2006/relationships/image" Target="../media/image74.emf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w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13" Type="http://schemas.openxmlformats.org/officeDocument/2006/relationships/image" Target="../media/image99.emf"/><Relationship Id="rId3" Type="http://schemas.openxmlformats.org/officeDocument/2006/relationships/image" Target="../media/image89.emf"/><Relationship Id="rId7" Type="http://schemas.openxmlformats.org/officeDocument/2006/relationships/image" Target="../media/image93.emf"/><Relationship Id="rId12" Type="http://schemas.openxmlformats.org/officeDocument/2006/relationships/image" Target="../media/image98.emf"/><Relationship Id="rId2" Type="http://schemas.openxmlformats.org/officeDocument/2006/relationships/image" Target="../media/image88.emf"/><Relationship Id="rId16" Type="http://schemas.openxmlformats.org/officeDocument/2006/relationships/image" Target="../media/image102.emf"/><Relationship Id="rId1" Type="http://schemas.openxmlformats.org/officeDocument/2006/relationships/image" Target="../media/image87.emf"/><Relationship Id="rId6" Type="http://schemas.openxmlformats.org/officeDocument/2006/relationships/image" Target="../media/image92.emf"/><Relationship Id="rId11" Type="http://schemas.openxmlformats.org/officeDocument/2006/relationships/image" Target="../media/image97.emf"/><Relationship Id="rId5" Type="http://schemas.openxmlformats.org/officeDocument/2006/relationships/image" Target="../media/image91.emf"/><Relationship Id="rId15" Type="http://schemas.openxmlformats.org/officeDocument/2006/relationships/image" Target="../media/image101.emf"/><Relationship Id="rId10" Type="http://schemas.openxmlformats.org/officeDocument/2006/relationships/image" Target="../media/image96.emf"/><Relationship Id="rId4" Type="http://schemas.openxmlformats.org/officeDocument/2006/relationships/image" Target="../media/image90.emf"/><Relationship Id="rId9" Type="http://schemas.openxmlformats.org/officeDocument/2006/relationships/image" Target="../media/image95.emf"/><Relationship Id="rId14" Type="http://schemas.openxmlformats.org/officeDocument/2006/relationships/image" Target="../media/image10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DA2288A-D2F8-4484-9980-70DE5F96F8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4676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7550DB6-803D-4137-980C-2A70AD6E75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8659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167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5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3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799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821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9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021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29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303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960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115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4.e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81.emf"/><Relationship Id="rId1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3.emf"/><Relationship Id="rId20" Type="http://schemas.openxmlformats.org/officeDocument/2006/relationships/image" Target="../media/image85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8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10" Type="http://schemas.openxmlformats.org/officeDocument/2006/relationships/image" Target="../media/image80.e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77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2.emf"/><Relationship Id="rId22" Type="http://schemas.openxmlformats.org/officeDocument/2006/relationships/image" Target="../media/image86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2.bin"/><Relationship Id="rId18" Type="http://schemas.openxmlformats.org/officeDocument/2006/relationships/image" Target="../media/image94.emf"/><Relationship Id="rId26" Type="http://schemas.openxmlformats.org/officeDocument/2006/relationships/image" Target="../media/image98.emf"/><Relationship Id="rId3" Type="http://schemas.openxmlformats.org/officeDocument/2006/relationships/oleObject" Target="../embeddings/oleObject87.bin"/><Relationship Id="rId21" Type="http://schemas.openxmlformats.org/officeDocument/2006/relationships/oleObject" Target="../embeddings/oleObject96.bin"/><Relationship Id="rId34" Type="http://schemas.openxmlformats.org/officeDocument/2006/relationships/image" Target="../media/image102.emf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1.emf"/><Relationship Id="rId17" Type="http://schemas.openxmlformats.org/officeDocument/2006/relationships/oleObject" Target="../embeddings/oleObject94.bin"/><Relationship Id="rId25" Type="http://schemas.openxmlformats.org/officeDocument/2006/relationships/oleObject" Target="../embeddings/oleObject98.bin"/><Relationship Id="rId33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emf"/><Relationship Id="rId20" Type="http://schemas.openxmlformats.org/officeDocument/2006/relationships/image" Target="../media/image95.emf"/><Relationship Id="rId29" Type="http://schemas.openxmlformats.org/officeDocument/2006/relationships/oleObject" Target="../embeddings/oleObject100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91.bin"/><Relationship Id="rId24" Type="http://schemas.openxmlformats.org/officeDocument/2006/relationships/image" Target="../media/image97.emf"/><Relationship Id="rId32" Type="http://schemas.openxmlformats.org/officeDocument/2006/relationships/image" Target="../media/image101.emf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23" Type="http://schemas.openxmlformats.org/officeDocument/2006/relationships/oleObject" Target="../embeddings/oleObject97.bin"/><Relationship Id="rId28" Type="http://schemas.openxmlformats.org/officeDocument/2006/relationships/image" Target="../media/image99.emf"/><Relationship Id="rId10" Type="http://schemas.openxmlformats.org/officeDocument/2006/relationships/image" Target="../media/image90.emf"/><Relationship Id="rId19" Type="http://schemas.openxmlformats.org/officeDocument/2006/relationships/oleObject" Target="../embeddings/oleObject95.bin"/><Relationship Id="rId31" Type="http://schemas.openxmlformats.org/officeDocument/2006/relationships/oleObject" Target="../embeddings/oleObject101.bin"/><Relationship Id="rId4" Type="http://schemas.openxmlformats.org/officeDocument/2006/relationships/image" Target="../media/image87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2.emf"/><Relationship Id="rId22" Type="http://schemas.openxmlformats.org/officeDocument/2006/relationships/image" Target="../media/image96.emf"/><Relationship Id="rId27" Type="http://schemas.openxmlformats.org/officeDocument/2006/relationships/oleObject" Target="../embeddings/oleObject99.bin"/><Relationship Id="rId30" Type="http://schemas.openxmlformats.org/officeDocument/2006/relationships/image" Target="../media/image100.emf"/><Relationship Id="rId8" Type="http://schemas.openxmlformats.org/officeDocument/2006/relationships/image" Target="../media/image8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web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4.emf"/><Relationship Id="rId26" Type="http://schemas.openxmlformats.org/officeDocument/2006/relationships/image" Target="../media/image18.e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1.emf"/><Relationship Id="rId17" Type="http://schemas.openxmlformats.org/officeDocument/2006/relationships/oleObject" Target="../embeddings/oleObject13.bin"/><Relationship Id="rId25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29" Type="http://schemas.openxmlformats.org/officeDocument/2006/relationships/oleObject" Target="../embeddings/oleObject19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17.wmf"/><Relationship Id="rId32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28" Type="http://schemas.openxmlformats.org/officeDocument/2006/relationships/image" Target="../media/image19.emf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14.bin"/><Relationship Id="rId31" Type="http://schemas.openxmlformats.org/officeDocument/2006/relationships/oleObject" Target="../embeddings/oleObject20.bin"/><Relationship Id="rId4" Type="http://schemas.openxmlformats.org/officeDocument/2006/relationships/image" Target="../media/image7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2.emf"/><Relationship Id="rId22" Type="http://schemas.openxmlformats.org/officeDocument/2006/relationships/image" Target="../media/image16.emf"/><Relationship Id="rId27" Type="http://schemas.openxmlformats.org/officeDocument/2006/relationships/oleObject" Target="../embeddings/oleObject18.bin"/><Relationship Id="rId30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29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34.bin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40.wmf"/><Relationship Id="rId26" Type="http://schemas.openxmlformats.org/officeDocument/2006/relationships/image" Target="../media/image44.emf"/><Relationship Id="rId3" Type="http://schemas.openxmlformats.org/officeDocument/2006/relationships/oleObject" Target="../embeddings/oleObject35.bin"/><Relationship Id="rId21" Type="http://schemas.openxmlformats.org/officeDocument/2006/relationships/oleObject" Target="../embeddings/oleObject44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37.emf"/><Relationship Id="rId17" Type="http://schemas.openxmlformats.org/officeDocument/2006/relationships/oleObject" Target="../embeddings/oleObject42.bin"/><Relationship Id="rId25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emf"/><Relationship Id="rId20" Type="http://schemas.openxmlformats.org/officeDocument/2006/relationships/image" Target="../media/image41.emf"/><Relationship Id="rId29" Type="http://schemas.openxmlformats.org/officeDocument/2006/relationships/oleObject" Target="../embeddings/oleObject48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39.bin"/><Relationship Id="rId24" Type="http://schemas.openxmlformats.org/officeDocument/2006/relationships/image" Target="../media/image43.emf"/><Relationship Id="rId32" Type="http://schemas.openxmlformats.org/officeDocument/2006/relationships/image" Target="../media/image47.emf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23" Type="http://schemas.openxmlformats.org/officeDocument/2006/relationships/oleObject" Target="../embeddings/oleObject45.bin"/><Relationship Id="rId28" Type="http://schemas.openxmlformats.org/officeDocument/2006/relationships/image" Target="../media/image45.emf"/><Relationship Id="rId10" Type="http://schemas.openxmlformats.org/officeDocument/2006/relationships/image" Target="../media/image10.emf"/><Relationship Id="rId19" Type="http://schemas.openxmlformats.org/officeDocument/2006/relationships/oleObject" Target="../embeddings/oleObject43.bin"/><Relationship Id="rId31" Type="http://schemas.openxmlformats.org/officeDocument/2006/relationships/oleObject" Target="../embeddings/oleObject49.bin"/><Relationship Id="rId4" Type="http://schemas.openxmlformats.org/officeDocument/2006/relationships/image" Target="../media/image36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38.emf"/><Relationship Id="rId22" Type="http://schemas.openxmlformats.org/officeDocument/2006/relationships/image" Target="../media/image42.emf"/><Relationship Id="rId27" Type="http://schemas.openxmlformats.org/officeDocument/2006/relationships/oleObject" Target="../embeddings/oleObject47.bin"/><Relationship Id="rId30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5.bin"/><Relationship Id="rId18" Type="http://schemas.openxmlformats.org/officeDocument/2006/relationships/image" Target="../media/image56.emf"/><Relationship Id="rId26" Type="http://schemas.openxmlformats.org/officeDocument/2006/relationships/image" Target="../media/image60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34" Type="http://schemas.openxmlformats.org/officeDocument/2006/relationships/image" Target="../media/image63.png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3.emf"/><Relationship Id="rId17" Type="http://schemas.openxmlformats.org/officeDocument/2006/relationships/oleObject" Target="../embeddings/oleObject57.bin"/><Relationship Id="rId25" Type="http://schemas.openxmlformats.org/officeDocument/2006/relationships/oleObject" Target="../embeddings/oleObject61.bin"/><Relationship Id="rId33" Type="http://schemas.openxmlformats.org/officeDocument/2006/relationships/hyperlink" Target="file:///F:\&#32032;&#26448;\&#36827;&#21160;&#65288;&#21453;&#21521;).avi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emf"/><Relationship Id="rId20" Type="http://schemas.openxmlformats.org/officeDocument/2006/relationships/image" Target="../media/image57.emf"/><Relationship Id="rId29" Type="http://schemas.openxmlformats.org/officeDocument/2006/relationships/oleObject" Target="../embeddings/oleObject63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54.bin"/><Relationship Id="rId24" Type="http://schemas.openxmlformats.org/officeDocument/2006/relationships/image" Target="../media/image59.emf"/><Relationship Id="rId32" Type="http://schemas.openxmlformats.org/officeDocument/2006/relationships/hyperlink" Target="file:///F:\&#32032;&#26448;\&#36827;&#21160;.avi" TargetMode="External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23" Type="http://schemas.openxmlformats.org/officeDocument/2006/relationships/oleObject" Target="../embeddings/oleObject60.bin"/><Relationship Id="rId28" Type="http://schemas.openxmlformats.org/officeDocument/2006/relationships/image" Target="../media/image61.emf"/><Relationship Id="rId10" Type="http://schemas.openxmlformats.org/officeDocument/2006/relationships/image" Target="../media/image52.emf"/><Relationship Id="rId19" Type="http://schemas.openxmlformats.org/officeDocument/2006/relationships/oleObject" Target="../embeddings/oleObject58.bin"/><Relationship Id="rId31" Type="http://schemas.openxmlformats.org/officeDocument/2006/relationships/hyperlink" Target="file:///F:\&#26700;&#38754;\cai(2003)\&#31532;6&#31456;\&#21160;&#30011;\&#24377;&#31783;&#25391;&#23376;1(&#21147;&#30340;&#21464;&#21270;&#65289;.swf" TargetMode="External"/><Relationship Id="rId4" Type="http://schemas.openxmlformats.org/officeDocument/2006/relationships/image" Target="../media/image49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54.emf"/><Relationship Id="rId22" Type="http://schemas.openxmlformats.org/officeDocument/2006/relationships/image" Target="../media/image58.emf"/><Relationship Id="rId27" Type="http://schemas.openxmlformats.org/officeDocument/2006/relationships/oleObject" Target="../embeddings/oleObject62.bin"/><Relationship Id="rId30" Type="http://schemas.openxmlformats.org/officeDocument/2006/relationships/image" Target="../media/image62.emf"/><Relationship Id="rId8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71.emf"/><Relationship Id="rId26" Type="http://schemas.openxmlformats.org/officeDocument/2006/relationships/image" Target="../media/image75.emf"/><Relationship Id="rId3" Type="http://schemas.openxmlformats.org/officeDocument/2006/relationships/oleObject" Target="../embeddings/oleObject64.bin"/><Relationship Id="rId21" Type="http://schemas.openxmlformats.org/officeDocument/2006/relationships/oleObject" Target="../embeddings/oleObject73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68.emf"/><Relationship Id="rId17" Type="http://schemas.openxmlformats.org/officeDocument/2006/relationships/oleObject" Target="../embeddings/oleObject71.bin"/><Relationship Id="rId25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emf"/><Relationship Id="rId20" Type="http://schemas.openxmlformats.org/officeDocument/2006/relationships/image" Target="../media/image72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68.bin"/><Relationship Id="rId24" Type="http://schemas.openxmlformats.org/officeDocument/2006/relationships/image" Target="../media/image74.emf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23" Type="http://schemas.openxmlformats.org/officeDocument/2006/relationships/oleObject" Target="../embeddings/oleObject74.bin"/><Relationship Id="rId28" Type="http://schemas.openxmlformats.org/officeDocument/2006/relationships/image" Target="../media/image76.emf"/><Relationship Id="rId10" Type="http://schemas.openxmlformats.org/officeDocument/2006/relationships/image" Target="../media/image67.e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64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9.emf"/><Relationship Id="rId22" Type="http://schemas.openxmlformats.org/officeDocument/2006/relationships/image" Target="../media/image73.emf"/><Relationship Id="rId27" Type="http://schemas.openxmlformats.org/officeDocument/2006/relationships/oleObject" Target="../embeddings/oleObject7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611188" y="5589588"/>
            <a:ext cx="7921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猫习惯于在阳台上睡觉，因而从阳台上掉下来的事情时有发生。长期的观察表明猫从高层楼房的阳台掉到楼外的人行道上时，受伤的程度将随高度的增加而减少，为什么会这样呢？</a:t>
            </a:r>
          </a:p>
        </p:txBody>
      </p:sp>
      <p:pic>
        <p:nvPicPr>
          <p:cNvPr id="15363" name="Picture 8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6225"/>
            <a:ext cx="3760787" cy="3981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026" name="Rectangle 2"/>
          <p:cNvSpPr>
            <a:spLocks noChangeArrowheads="1"/>
          </p:cNvSpPr>
          <p:nvPr/>
        </p:nvSpPr>
        <p:spPr bwMode="auto">
          <a:xfrm>
            <a:off x="323850" y="173038"/>
            <a:ext cx="84963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Chapter </a:t>
            </a: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6</a:t>
            </a:r>
          </a:p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cs typeface="Times New Roman" panose="02020603050405020304" pitchFamily="18" charset="0"/>
              </a:rPr>
              <a:t>ROTATIONAL DYNAMICS</a:t>
            </a:r>
            <a:r>
              <a:rPr lang="en-US" altLang="zh-CN" sz="4000" smtClean="0">
                <a:solidFill>
                  <a:srgbClr val="00FFFF"/>
                </a:solidFill>
                <a:cs typeface="Times New Roman" panose="02020603050405020304" pitchFamily="18" charset="0"/>
              </a:rPr>
              <a:t> </a:t>
            </a:r>
            <a:endParaRPr lang="en-US" altLang="zh-CN" sz="400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73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Text Box 2"/>
          <p:cNvSpPr txBox="1"/>
          <p:nvPr/>
        </p:nvSpPr>
        <p:spPr>
          <a:xfrm>
            <a:off x="197922" y="641648"/>
            <a:ext cx="8610600" cy="968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例</a:t>
            </a:r>
            <a:r>
              <a:rPr lang="en-US" altLang="zh-CN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：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质量为</a:t>
            </a:r>
            <a:r>
              <a:rPr lang="zh-CN" altLang="en-US" i="1" dirty="0">
                <a:solidFill>
                  <a:srgbClr val="CCCCFF"/>
                </a:solidFill>
                <a:latin typeface="+mn-lt"/>
                <a:ea typeface="楷体" panose="02010609060101010101" pitchFamily="49" charset="-122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，半径为</a:t>
            </a:r>
            <a:r>
              <a:rPr lang="zh-CN" altLang="en-US" dirty="0">
                <a:solidFill>
                  <a:srgbClr val="CCCCFF"/>
                </a:solidFill>
                <a:latin typeface="+mn-lt"/>
                <a:ea typeface="楷体" panose="02010609060101010101" pitchFamily="49" charset="-122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R</a:t>
            </a:r>
            <a:r>
              <a:rPr lang="en-US" altLang="zh-CN" dirty="0">
                <a:solidFill>
                  <a:srgbClr val="CCCCFF"/>
                </a:solidFill>
                <a:latin typeface="+mn-lt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的水平均匀圆盘可绕通过中心的光滑竖直轴自由转动。</a:t>
            </a:r>
            <a:endParaRPr lang="zh-CN" altLang="en-US" b="0" dirty="0">
              <a:solidFill>
                <a:srgbClr val="FFFFFF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4963" name="Text Box 3"/>
          <p:cNvSpPr txBox="1"/>
          <p:nvPr/>
        </p:nvSpPr>
        <p:spPr>
          <a:xfrm>
            <a:off x="2893497" y="1175048"/>
            <a:ext cx="604043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在盘边缘上站有一质量为</a:t>
            </a:r>
            <a:r>
              <a:rPr lang="zh-CN" altLang="en-US" dirty="0">
                <a:solidFill>
                  <a:srgbClr val="66FF33"/>
                </a:solidFill>
                <a:latin typeface="+mn-lt"/>
                <a:ea typeface="楷体" panose="02010609060101010101" pitchFamily="49" charset="-122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m 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的人，</a:t>
            </a:r>
          </a:p>
        </p:txBody>
      </p:sp>
      <p:sp>
        <p:nvSpPr>
          <p:cNvPr id="424964" name="Text Box 4"/>
          <p:cNvSpPr txBox="1"/>
          <p:nvPr/>
        </p:nvSpPr>
        <p:spPr>
          <a:xfrm>
            <a:off x="197922" y="1632248"/>
            <a:ext cx="3200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都相对地面静止。</a:t>
            </a:r>
          </a:p>
        </p:txBody>
      </p:sp>
      <p:sp>
        <p:nvSpPr>
          <p:cNvPr id="424965" name="Text Box 5"/>
          <p:cNvSpPr txBox="1"/>
          <p:nvPr/>
        </p:nvSpPr>
        <p:spPr>
          <a:xfrm>
            <a:off x="2560122" y="1632248"/>
            <a:ext cx="6400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当人沿盘边走了一周时，盘对地面转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过的角度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？</a:t>
            </a:r>
          </a:p>
        </p:txBody>
      </p:sp>
      <p:sp>
        <p:nvSpPr>
          <p:cNvPr id="424966" name="Oval 6"/>
          <p:cNvSpPr/>
          <p:nvPr/>
        </p:nvSpPr>
        <p:spPr>
          <a:xfrm>
            <a:off x="6065322" y="2699048"/>
            <a:ext cx="1981200" cy="1905000"/>
          </a:xfrm>
          <a:prstGeom prst="ellipse">
            <a:avLst/>
          </a:prstGeom>
          <a:noFill/>
          <a:ln w="222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4967" name="Line 7"/>
          <p:cNvSpPr/>
          <p:nvPr/>
        </p:nvSpPr>
        <p:spPr>
          <a:xfrm>
            <a:off x="6979722" y="3689648"/>
            <a:ext cx="1905000" cy="0"/>
          </a:xfrm>
          <a:prstGeom prst="line">
            <a:avLst/>
          </a:prstGeom>
          <a:ln w="22225" cap="flat" cmpd="sng">
            <a:solidFill>
              <a:schemeClr val="bg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24968" name="Line 8"/>
          <p:cNvSpPr/>
          <p:nvPr/>
        </p:nvSpPr>
        <p:spPr>
          <a:xfrm flipV="1">
            <a:off x="6979722" y="2851448"/>
            <a:ext cx="685800" cy="838200"/>
          </a:xfrm>
          <a:prstGeom prst="line">
            <a:avLst/>
          </a:prstGeom>
          <a:ln w="25400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424969" name="Group 9"/>
          <p:cNvGrpSpPr/>
          <p:nvPr/>
        </p:nvGrpSpPr>
        <p:grpSpPr>
          <a:xfrm>
            <a:off x="7709972" y="2614911"/>
            <a:ext cx="412750" cy="468312"/>
            <a:chOff x="2976" y="2256"/>
            <a:chExt cx="240" cy="380"/>
          </a:xfrm>
        </p:grpSpPr>
        <p:sp>
          <p:nvSpPr>
            <p:cNvPr id="21553" name="Line 10"/>
            <p:cNvSpPr/>
            <p:nvPr/>
          </p:nvSpPr>
          <p:spPr>
            <a:xfrm flipH="1" flipV="1">
              <a:off x="2976" y="2256"/>
              <a:ext cx="144" cy="144"/>
            </a:xfrm>
            <a:prstGeom prst="line">
              <a:avLst/>
            </a:prstGeom>
            <a:ln w="53975" cap="flat" cmpd="sng">
              <a:solidFill>
                <a:srgbClr val="FF99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1554" name="Arc 11"/>
            <p:cNvSpPr/>
            <p:nvPr/>
          </p:nvSpPr>
          <p:spPr>
            <a:xfrm>
              <a:off x="2976" y="2400"/>
              <a:ext cx="240" cy="2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597" h="17544" fill="none">
                  <a:moveTo>
                    <a:pt x="12600" y="0"/>
                  </a:moveTo>
                  <a:cubicBezTo>
                    <a:pt x="18149" y="3985"/>
                    <a:pt x="21485" y="10361"/>
                    <a:pt x="21597" y="17191"/>
                  </a:cubicBezTo>
                </a:path>
                <a:path w="21597" h="17544" stroke="0">
                  <a:moveTo>
                    <a:pt x="12600" y="0"/>
                  </a:moveTo>
                  <a:cubicBezTo>
                    <a:pt x="18149" y="3985"/>
                    <a:pt x="21485" y="10361"/>
                    <a:pt x="21597" y="17191"/>
                  </a:cubicBezTo>
                  <a:lnTo>
                    <a:pt x="0" y="17544"/>
                  </a:lnTo>
                  <a:lnTo>
                    <a:pt x="12600" y="0"/>
                  </a:lnTo>
                  <a:close/>
                </a:path>
              </a:pathLst>
            </a:custGeom>
            <a:noFill/>
            <a:ln w="44450" cap="flat" cmpd="sng">
              <a:solidFill>
                <a:srgbClr val="FF99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lt"/>
                <a:ea typeface="楷体" panose="02010609060101010101" pitchFamily="49" charset="-122"/>
              </a:endParaRPr>
            </a:p>
          </p:txBody>
        </p:sp>
      </p:grpSp>
      <p:sp>
        <p:nvSpPr>
          <p:cNvPr id="424972" name="Text Box 12"/>
          <p:cNvSpPr txBox="1"/>
          <p:nvPr/>
        </p:nvSpPr>
        <p:spPr>
          <a:xfrm>
            <a:off x="6292339" y="3232448"/>
            <a:ext cx="45878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M</a:t>
            </a:r>
          </a:p>
        </p:txBody>
      </p:sp>
      <p:sp>
        <p:nvSpPr>
          <p:cNvPr id="424973" name="Text Box 13"/>
          <p:cNvSpPr txBox="1"/>
          <p:nvPr/>
        </p:nvSpPr>
        <p:spPr>
          <a:xfrm>
            <a:off x="6902272" y="3003848"/>
            <a:ext cx="38985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R</a:t>
            </a:r>
          </a:p>
        </p:txBody>
      </p:sp>
      <p:sp>
        <p:nvSpPr>
          <p:cNvPr id="424974" name="Text Box 14"/>
          <p:cNvSpPr txBox="1"/>
          <p:nvPr/>
        </p:nvSpPr>
        <p:spPr>
          <a:xfrm>
            <a:off x="6673587" y="3613448"/>
            <a:ext cx="40748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O</a:t>
            </a:r>
          </a:p>
        </p:txBody>
      </p:sp>
      <p:sp>
        <p:nvSpPr>
          <p:cNvPr id="424975" name="Text Box 15"/>
          <p:cNvSpPr txBox="1"/>
          <p:nvPr/>
        </p:nvSpPr>
        <p:spPr>
          <a:xfrm>
            <a:off x="7968909" y="3765848"/>
            <a:ext cx="42351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m</a:t>
            </a:r>
          </a:p>
        </p:txBody>
      </p:sp>
      <p:sp>
        <p:nvSpPr>
          <p:cNvPr id="424976" name="Text Box 16"/>
          <p:cNvSpPr txBox="1"/>
          <p:nvPr/>
        </p:nvSpPr>
        <p:spPr>
          <a:xfrm>
            <a:off x="8501918" y="3232448"/>
            <a:ext cx="34015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x</a:t>
            </a:r>
          </a:p>
        </p:txBody>
      </p:sp>
      <p:sp>
        <p:nvSpPr>
          <p:cNvPr id="424977" name="Text Box 17"/>
          <p:cNvSpPr txBox="1"/>
          <p:nvPr/>
        </p:nvSpPr>
        <p:spPr>
          <a:xfrm>
            <a:off x="7970322" y="2622848"/>
            <a:ext cx="5365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</a:t>
            </a:r>
            <a:endParaRPr lang="en-US" altLang="zh-CN" i="1" dirty="0">
              <a:solidFill>
                <a:srgbClr val="FFFF99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4978" name="Text Box 18"/>
          <p:cNvSpPr txBox="1"/>
          <p:nvPr/>
        </p:nvSpPr>
        <p:spPr>
          <a:xfrm>
            <a:off x="7436922" y="3765848"/>
            <a:ext cx="54927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altLang="zh-CN" i="1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</a:t>
            </a:r>
            <a:endParaRPr lang="en-US" altLang="zh-CN" i="1" dirty="0">
              <a:solidFill>
                <a:srgbClr val="FFFF99"/>
              </a:solidFill>
              <a:latin typeface="+mn-lt"/>
              <a:ea typeface="楷体" panose="02010609060101010101" pitchFamily="49" charset="-122"/>
            </a:endParaRPr>
          </a:p>
        </p:txBody>
      </p:sp>
      <p:grpSp>
        <p:nvGrpSpPr>
          <p:cNvPr id="424979" name="Group 19"/>
          <p:cNvGrpSpPr/>
          <p:nvPr/>
        </p:nvGrpSpPr>
        <p:grpSpPr>
          <a:xfrm>
            <a:off x="7055922" y="3384848"/>
            <a:ext cx="546100" cy="608013"/>
            <a:chOff x="3971" y="2788"/>
            <a:chExt cx="344" cy="383"/>
          </a:xfrm>
        </p:grpSpPr>
        <p:sp>
          <p:nvSpPr>
            <p:cNvPr id="21551" name="Line 20"/>
            <p:cNvSpPr/>
            <p:nvPr/>
          </p:nvSpPr>
          <p:spPr>
            <a:xfrm rot="-7262724" flipH="1" flipV="1">
              <a:off x="4081" y="3061"/>
              <a:ext cx="0" cy="220"/>
            </a:xfrm>
            <a:prstGeom prst="line">
              <a:avLst/>
            </a:prstGeom>
            <a:ln w="53975" cap="flat" cmpd="sng">
              <a:solidFill>
                <a:srgbClr val="FFFF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21552" name="Arc 21"/>
            <p:cNvSpPr/>
            <p:nvPr/>
          </p:nvSpPr>
          <p:spPr>
            <a:xfrm rot="-7262724" flipH="1" flipV="1">
              <a:off x="4051" y="2812"/>
              <a:ext cx="288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597" h="17544" fill="none">
                  <a:moveTo>
                    <a:pt x="12600" y="0"/>
                  </a:moveTo>
                  <a:cubicBezTo>
                    <a:pt x="18149" y="3985"/>
                    <a:pt x="21485" y="10361"/>
                    <a:pt x="21597" y="17191"/>
                  </a:cubicBezTo>
                </a:path>
                <a:path w="21597" h="17544" stroke="0">
                  <a:moveTo>
                    <a:pt x="12600" y="0"/>
                  </a:moveTo>
                  <a:cubicBezTo>
                    <a:pt x="18149" y="3985"/>
                    <a:pt x="21485" y="10361"/>
                    <a:pt x="21597" y="17191"/>
                  </a:cubicBezTo>
                  <a:lnTo>
                    <a:pt x="0" y="17544"/>
                  </a:lnTo>
                  <a:lnTo>
                    <a:pt x="12600" y="0"/>
                  </a:lnTo>
                  <a:close/>
                </a:path>
              </a:pathLst>
            </a:custGeom>
            <a:noFill/>
            <a:ln w="44450" cap="flat" cmpd="sng">
              <a:solidFill>
                <a:srgbClr val="FFFF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>
                <a:latin typeface="+mn-lt"/>
                <a:ea typeface="楷体" panose="02010609060101010101" pitchFamily="49" charset="-122"/>
              </a:endParaRPr>
            </a:p>
          </p:txBody>
        </p:sp>
      </p:grpSp>
      <p:sp>
        <p:nvSpPr>
          <p:cNvPr id="424982" name="Text Box 22"/>
          <p:cNvSpPr txBox="1"/>
          <p:nvPr/>
        </p:nvSpPr>
        <p:spPr>
          <a:xfrm>
            <a:off x="364610" y="2089448"/>
            <a:ext cx="990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解：</a:t>
            </a:r>
          </a:p>
        </p:txBody>
      </p:sp>
      <p:sp>
        <p:nvSpPr>
          <p:cNvPr id="424983" name="Text Box 23"/>
          <p:cNvSpPr txBox="1"/>
          <p:nvPr/>
        </p:nvSpPr>
        <p:spPr>
          <a:xfrm>
            <a:off x="959922" y="2089448"/>
            <a:ext cx="34290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盘与人组成系统，</a:t>
            </a:r>
          </a:p>
        </p:txBody>
      </p:sp>
      <p:sp>
        <p:nvSpPr>
          <p:cNvPr id="424984" name="Text Box 24"/>
          <p:cNvSpPr txBox="1"/>
          <p:nvPr/>
        </p:nvSpPr>
        <p:spPr>
          <a:xfrm>
            <a:off x="3322122" y="2089448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人走动时，</a:t>
            </a:r>
          </a:p>
        </p:txBody>
      </p:sp>
      <p:sp>
        <p:nvSpPr>
          <p:cNvPr id="424985" name="Text Box 25"/>
          <p:cNvSpPr txBox="1"/>
          <p:nvPr/>
        </p:nvSpPr>
        <p:spPr>
          <a:xfrm>
            <a:off x="4912797" y="2089448"/>
            <a:ext cx="42005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系统对竖直轴的外力矩为零</a:t>
            </a:r>
          </a:p>
        </p:txBody>
      </p:sp>
      <p:sp>
        <p:nvSpPr>
          <p:cNvPr id="424986" name="AutoShape 26"/>
          <p:cNvSpPr/>
          <p:nvPr/>
        </p:nvSpPr>
        <p:spPr>
          <a:xfrm>
            <a:off x="940872" y="2764136"/>
            <a:ext cx="481013" cy="142875"/>
          </a:xfrm>
          <a:prstGeom prst="rightArrow">
            <a:avLst>
              <a:gd name="adj1" fmla="val 50000"/>
              <a:gd name="adj2" fmla="val 84166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4987" name="Rectangle 27"/>
          <p:cNvSpPr/>
          <p:nvPr/>
        </p:nvSpPr>
        <p:spPr>
          <a:xfrm>
            <a:off x="1345685" y="2546648"/>
            <a:ext cx="3505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系统动量矩守恒</a:t>
            </a:r>
          </a:p>
        </p:txBody>
      </p:sp>
      <p:graphicFrame>
        <p:nvGraphicFramePr>
          <p:cNvPr id="424988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099081"/>
              </p:ext>
            </p:extLst>
          </p:nvPr>
        </p:nvGraphicFramePr>
        <p:xfrm>
          <a:off x="961510" y="3003848"/>
          <a:ext cx="20669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48" r:id="rId3" imgW="873760" imgH="101600" progId="Equation.DSMT4">
                  <p:embed/>
                </p:oleObj>
              </mc:Choice>
              <mc:Fallback>
                <p:oleObj r:id="rId3" imgW="873760" imgH="10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961510" y="3003848"/>
                        <a:ext cx="2066925" cy="4746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4989" name="Group 29"/>
          <p:cNvGrpSpPr/>
          <p:nvPr/>
        </p:nvGrpSpPr>
        <p:grpSpPr>
          <a:xfrm>
            <a:off x="490022" y="3613448"/>
            <a:ext cx="3330575" cy="801688"/>
            <a:chOff x="144" y="2304"/>
            <a:chExt cx="2352" cy="651"/>
          </a:xfrm>
        </p:grpSpPr>
        <p:sp>
          <p:nvSpPr>
            <p:cNvPr id="21549" name="AutoShape 30"/>
            <p:cNvSpPr/>
            <p:nvPr/>
          </p:nvSpPr>
          <p:spPr>
            <a:xfrm>
              <a:off x="144" y="2352"/>
              <a:ext cx="2352" cy="576"/>
            </a:xfrm>
            <a:prstGeom prst="wedgeRectCallout">
              <a:avLst>
                <a:gd name="adj1" fmla="val -130"/>
                <a:gd name="adj2" fmla="val -76565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algn="ctr" eaLnBrk="1" hangingPunct="1"/>
              <a:endParaRPr lang="zh-CN" altLang="zh-CN" b="0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endParaRPr>
            </a:p>
          </p:txBody>
        </p:sp>
        <p:graphicFrame>
          <p:nvGraphicFramePr>
            <p:cNvPr id="21550" name="Object 31"/>
            <p:cNvGraphicFramePr>
              <a:graphicFrameLocks noChangeAspect="1"/>
            </p:cNvGraphicFramePr>
            <p:nvPr/>
          </p:nvGraphicFramePr>
          <p:xfrm>
            <a:off x="192" y="2304"/>
            <a:ext cx="2163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49" r:id="rId5" imgW="1381760" imgH="284480" progId="Equation.DSMT4">
                    <p:embed/>
                  </p:oleObj>
                </mc:Choice>
                <mc:Fallback>
                  <p:oleObj r:id="rId5" imgW="1381760" imgH="284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2" y="2304"/>
                          <a:ext cx="2163" cy="65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499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455379"/>
              </p:ext>
            </p:extLst>
          </p:nvPr>
        </p:nvGraphicFramePr>
        <p:xfrm>
          <a:off x="4388922" y="2829223"/>
          <a:ext cx="11445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0" r:id="rId7" imgW="426720" imgH="284480" progId="Equation.DSMT4">
                  <p:embed/>
                </p:oleObj>
              </mc:Choice>
              <mc:Fallback>
                <p:oleObj r:id="rId7" imgW="42672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88922" y="2829223"/>
                        <a:ext cx="1144588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9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55027"/>
              </p:ext>
            </p:extLst>
          </p:nvPr>
        </p:nvGraphicFramePr>
        <p:xfrm>
          <a:off x="4388922" y="3694411"/>
          <a:ext cx="1173163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1" r:id="rId9" imgW="436880" imgH="284480" progId="Equation.DSMT4">
                  <p:embed/>
                </p:oleObj>
              </mc:Choice>
              <mc:Fallback>
                <p:oleObj r:id="rId9" imgW="43688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388922" y="3694411"/>
                        <a:ext cx="1173163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94" name="AutoShape 34"/>
          <p:cNvSpPr/>
          <p:nvPr/>
        </p:nvSpPr>
        <p:spPr>
          <a:xfrm>
            <a:off x="4007922" y="3003848"/>
            <a:ext cx="381000" cy="1195388"/>
          </a:xfrm>
          <a:prstGeom prst="leftBrace">
            <a:avLst>
              <a:gd name="adj1" fmla="val 26145"/>
              <a:gd name="adj2" fmla="val 22977"/>
            </a:avLst>
          </a:prstGeom>
          <a:noFill/>
          <a:ln w="3492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24995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622992"/>
              </p:ext>
            </p:extLst>
          </p:nvPr>
        </p:nvGraphicFramePr>
        <p:xfrm>
          <a:off x="853560" y="4561186"/>
          <a:ext cx="30162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2" r:id="rId11" imgW="1330960" imgH="284480" progId="Equation.DSMT4">
                  <p:embed/>
                </p:oleObj>
              </mc:Choice>
              <mc:Fallback>
                <p:oleObj r:id="rId11" imgW="133096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53560" y="4561186"/>
                        <a:ext cx="3016250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9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898130"/>
              </p:ext>
            </p:extLst>
          </p:nvPr>
        </p:nvGraphicFramePr>
        <p:xfrm>
          <a:off x="4663560" y="4561186"/>
          <a:ext cx="34067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3" r:id="rId13" imgW="1524000" imgH="284480" progId="Equation.DSMT4">
                  <p:embed/>
                </p:oleObj>
              </mc:Choice>
              <mc:Fallback>
                <p:oleObj r:id="rId13" imgW="152400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3560" y="4561186"/>
                        <a:ext cx="3406775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97" name="AutoShape 37"/>
          <p:cNvSpPr/>
          <p:nvPr/>
        </p:nvSpPr>
        <p:spPr>
          <a:xfrm>
            <a:off x="4036497" y="4937423"/>
            <a:ext cx="457200" cy="201613"/>
          </a:xfrm>
          <a:prstGeom prst="rightArrow">
            <a:avLst>
              <a:gd name="adj1" fmla="val 50000"/>
              <a:gd name="adj2" fmla="val 56692"/>
            </a:avLst>
          </a:prstGeom>
          <a:solidFill>
            <a:srgbClr val="CC99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2499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33187"/>
              </p:ext>
            </p:extLst>
          </p:nvPr>
        </p:nvGraphicFramePr>
        <p:xfrm>
          <a:off x="6370122" y="5353348"/>
          <a:ext cx="1703388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4" r:id="rId15" imgW="690880" imgH="284480" progId="Equation.DSMT4">
                  <p:embed/>
                </p:oleObj>
              </mc:Choice>
              <mc:Fallback>
                <p:oleObj r:id="rId15" imgW="69088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66FF33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70122" y="5353348"/>
                        <a:ext cx="1703388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4999" name="AutoShape 39"/>
          <p:cNvSpPr/>
          <p:nvPr/>
        </p:nvSpPr>
        <p:spPr>
          <a:xfrm>
            <a:off x="5684322" y="5508923"/>
            <a:ext cx="533400" cy="457200"/>
          </a:xfrm>
          <a:prstGeom prst="leftArrow">
            <a:avLst>
              <a:gd name="adj1" fmla="val 50000"/>
              <a:gd name="adj2" fmla="val 29166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2500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298685"/>
              </p:ext>
            </p:extLst>
          </p:nvPr>
        </p:nvGraphicFramePr>
        <p:xfrm>
          <a:off x="4007922" y="5485111"/>
          <a:ext cx="15636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5" r:id="rId17" imgW="629920" imgH="81280" progId="Equation.DSMT4">
                  <p:embed/>
                </p:oleObj>
              </mc:Choice>
              <mc:Fallback>
                <p:oleObj r:id="rId17" imgW="629920" imgH="81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007922" y="5485111"/>
                        <a:ext cx="1563688" cy="4460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00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387678"/>
              </p:ext>
            </p:extLst>
          </p:nvPr>
        </p:nvGraphicFramePr>
        <p:xfrm>
          <a:off x="788472" y="5569248"/>
          <a:ext cx="24574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6" r:id="rId19" imgW="1056640" imgH="284480" progId="Equation.DSMT4">
                  <p:embed/>
                </p:oleObj>
              </mc:Choice>
              <mc:Fallback>
                <p:oleObj r:id="rId19" imgW="105664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66FF33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88472" y="5569248"/>
                        <a:ext cx="2457450" cy="865188"/>
                      </a:xfrm>
                      <a:prstGeom prst="rect">
                        <a:avLst/>
                      </a:prstGeom>
                      <a:noFill/>
                      <a:ln w="22225" cap="flat" cmpd="sng">
                        <a:solidFill>
                          <a:srgbClr val="80808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002" name="AutoShape 42"/>
          <p:cNvSpPr/>
          <p:nvPr/>
        </p:nvSpPr>
        <p:spPr>
          <a:xfrm>
            <a:off x="3322122" y="5940723"/>
            <a:ext cx="533400" cy="277813"/>
          </a:xfrm>
          <a:prstGeom prst="leftArrow">
            <a:avLst>
              <a:gd name="adj1" fmla="val 50000"/>
              <a:gd name="adj2" fmla="val 47999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5003" name="AutoShape 43"/>
          <p:cNvSpPr/>
          <p:nvPr/>
        </p:nvSpPr>
        <p:spPr>
          <a:xfrm>
            <a:off x="4160322" y="6004223"/>
            <a:ext cx="2286000" cy="609600"/>
          </a:xfrm>
          <a:prstGeom prst="wedgeRectCallout">
            <a:avLst>
              <a:gd name="adj1" fmla="val -24514"/>
              <a:gd name="adj2" fmla="val -7265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r>
              <a:rPr lang="zh-CN" altLang="en-US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人行走一周</a:t>
            </a:r>
            <a:endParaRPr lang="zh-CN" altLang="en-US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25004" name="Oval 44"/>
          <p:cNvSpPr/>
          <p:nvPr/>
        </p:nvSpPr>
        <p:spPr>
          <a:xfrm>
            <a:off x="7970322" y="3613448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grpSp>
        <p:nvGrpSpPr>
          <p:cNvPr id="425005" name="Group 45"/>
          <p:cNvGrpSpPr/>
          <p:nvPr/>
        </p:nvGrpSpPr>
        <p:grpSpPr>
          <a:xfrm>
            <a:off x="8351322" y="4850111"/>
            <a:ext cx="381000" cy="849312"/>
            <a:chOff x="5376" y="2976"/>
            <a:chExt cx="240" cy="672"/>
          </a:xfrm>
        </p:grpSpPr>
        <p:sp>
          <p:nvSpPr>
            <p:cNvPr id="21546" name="Line 46"/>
            <p:cNvSpPr/>
            <p:nvPr/>
          </p:nvSpPr>
          <p:spPr>
            <a:xfrm>
              <a:off x="5472" y="2976"/>
              <a:ext cx="144" cy="0"/>
            </a:xfrm>
            <a:prstGeom prst="line">
              <a:avLst/>
            </a:prstGeom>
            <a:ln w="34925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47" name="Line 47"/>
            <p:cNvSpPr/>
            <p:nvPr/>
          </p:nvSpPr>
          <p:spPr>
            <a:xfrm>
              <a:off x="5616" y="2976"/>
              <a:ext cx="0" cy="672"/>
            </a:xfrm>
            <a:prstGeom prst="line">
              <a:avLst/>
            </a:prstGeom>
            <a:ln w="34925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1548" name="Line 48"/>
            <p:cNvSpPr/>
            <p:nvPr/>
          </p:nvSpPr>
          <p:spPr>
            <a:xfrm flipH="1">
              <a:off x="5376" y="3648"/>
              <a:ext cx="240" cy="0"/>
            </a:xfrm>
            <a:prstGeom prst="line">
              <a:avLst/>
            </a:prstGeom>
            <a:ln w="34925" cap="flat" cmpd="sng">
              <a:solidFill>
                <a:srgbClr val="FF9900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425009" name="Rectangle 49"/>
          <p:cNvSpPr/>
          <p:nvPr/>
        </p:nvSpPr>
        <p:spPr>
          <a:xfrm>
            <a:off x="7436922" y="1175048"/>
            <a:ext cx="16764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二者最初</a:t>
            </a:r>
          </a:p>
        </p:txBody>
      </p:sp>
      <p:sp>
        <p:nvSpPr>
          <p:cNvPr id="425010" name="Text Box 50"/>
          <p:cNvSpPr txBox="1"/>
          <p:nvPr/>
        </p:nvSpPr>
        <p:spPr>
          <a:xfrm>
            <a:off x="293172" y="260648"/>
            <a:ext cx="82311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动</a:t>
            </a:r>
            <a:r>
              <a:rPr lang="zh-CN" altLang="en-US" dirty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量矩守恒定</a:t>
            </a:r>
            <a:r>
              <a:rPr lang="zh-CN" altLang="en-US" dirty="0" smtClean="0">
                <a:solidFill>
                  <a:srgbClr val="FFFF99"/>
                </a:solidFill>
                <a:latin typeface="+mn-lt"/>
                <a:ea typeface="楷体" panose="02010609060101010101" pitchFamily="49" charset="-122"/>
              </a:rPr>
              <a:t>律例题选讲</a:t>
            </a:r>
            <a:endParaRPr lang="zh-CN" altLang="en-US" dirty="0">
              <a:solidFill>
                <a:srgbClr val="FFFF99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069137"/>
              </p:ext>
            </p:extLst>
          </p:nvPr>
        </p:nvGraphicFramePr>
        <p:xfrm>
          <a:off x="6577620" y="6221645"/>
          <a:ext cx="2307102" cy="42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7" name="Equation" r:id="rId21" imgW="1307880" imgH="241200" progId="Equation.DSMT4">
                  <p:embed/>
                </p:oleObj>
              </mc:Choice>
              <mc:Fallback>
                <p:oleObj name="Equation" r:id="rId21" imgW="13078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577620" y="6221645"/>
                        <a:ext cx="2307102" cy="425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69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4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"/>
                                        <p:tgtEl>
                                          <p:spTgt spid="42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2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300"/>
                                        <p:tgtEl>
                                          <p:spTgt spid="42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4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4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4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4" dur="500"/>
                                        <p:tgtEl>
                                          <p:spTgt spid="42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2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42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300"/>
                                        <p:tgtEl>
                                          <p:spTgt spid="42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25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25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962" grpId="0" build="p"/>
      <p:bldP spid="424963" grpId="0"/>
      <p:bldP spid="424964" grpId="0" build="p" advAuto="1000"/>
      <p:bldP spid="424965" grpId="0"/>
      <p:bldP spid="424966" grpId="0" bldLvl="0" animBg="1"/>
      <p:bldP spid="424972" grpId="0" build="p" advAuto="1000"/>
      <p:bldP spid="424973" grpId="0" build="p" advAuto="1000"/>
      <p:bldP spid="424974" grpId="0" build="p"/>
      <p:bldP spid="424975" grpId="0" build="p" advAuto="1000"/>
      <p:bldP spid="424976" grpId="0" build="p" advAuto="1000"/>
      <p:bldP spid="424977" grpId="0" build="p" advAuto="1000"/>
      <p:bldP spid="424978" grpId="0" build="p" advAuto="1000"/>
      <p:bldP spid="424982" grpId="0" build="p"/>
      <p:bldP spid="424983" grpId="0" build="p"/>
      <p:bldP spid="424984" grpId="0" build="p"/>
      <p:bldP spid="424985" grpId="0" build="p"/>
      <p:bldP spid="424986" grpId="0" bldLvl="0" animBg="1"/>
      <p:bldP spid="424987" grpId="0" build="p"/>
      <p:bldP spid="424994" grpId="0" bldLvl="0" animBg="1"/>
      <p:bldP spid="424997" grpId="0" bldLvl="0" animBg="1"/>
      <p:bldP spid="424999" grpId="0" bldLvl="0" animBg="1"/>
      <p:bldP spid="425002" grpId="0" bldLvl="0" animBg="1"/>
      <p:bldP spid="425003" grpId="0" bldLvl="0" animBg="1"/>
      <p:bldP spid="425004" grpId="0" bldLvl="0" animBg="1"/>
      <p:bldP spid="425009" grpId="0"/>
      <p:bldP spid="4250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Text Box 2"/>
          <p:cNvSpPr txBox="1"/>
          <p:nvPr/>
        </p:nvSpPr>
        <p:spPr>
          <a:xfrm>
            <a:off x="152400" y="193831"/>
            <a:ext cx="6651848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例</a:t>
            </a:r>
            <a:r>
              <a:rPr lang="en-US" altLang="zh-CN" dirty="0" smtClean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dirty="0" smtClean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：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光滑的水平面上</a:t>
            </a:r>
            <a:r>
              <a:rPr lang="zh-CN" altLang="en-US" dirty="0" smtClean="0">
                <a:solidFill>
                  <a:schemeClr val="bg1"/>
                </a:solidFill>
                <a:latin typeface="+mn-lt"/>
                <a:ea typeface="楷体" panose="02010609060101010101" pitchFamily="49" charset="-122"/>
              </a:rPr>
              <a:t>有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一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力学系统，如图示。</a:t>
            </a:r>
            <a:r>
              <a:rPr lang="zh-CN" altLang="en-US" dirty="0">
                <a:solidFill>
                  <a:srgbClr val="CCCCFF"/>
                </a:solidFill>
                <a:latin typeface="+mn-lt"/>
                <a:ea typeface="楷体" panose="02010609060101010101" pitchFamily="49" charset="-122"/>
              </a:rPr>
              <a:t>  </a:t>
            </a:r>
          </a:p>
        </p:txBody>
      </p:sp>
      <p:sp>
        <p:nvSpPr>
          <p:cNvPr id="482307" name="Text Box 3"/>
          <p:cNvSpPr txBox="1"/>
          <p:nvPr/>
        </p:nvSpPr>
        <p:spPr>
          <a:xfrm>
            <a:off x="6223688" y="188640"/>
            <a:ext cx="288481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CCCCFF"/>
                </a:solidFill>
                <a:latin typeface="+mn-lt"/>
                <a:ea typeface="楷体" panose="02010609060101010101" pitchFamily="49" charset="-122"/>
              </a:rPr>
              <a:t>  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已知：子弹和小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球</a:t>
            </a:r>
            <a:endParaRPr lang="zh-CN" altLang="en-US" dirty="0">
              <a:solidFill>
                <a:srgbClr val="CCCCFF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08" name="Text Box 4"/>
          <p:cNvSpPr txBox="1"/>
          <p:nvPr/>
        </p:nvSpPr>
        <p:spPr>
          <a:xfrm>
            <a:off x="872226" y="627690"/>
            <a:ext cx="535146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" panose="02010609060101010101" pitchFamily="49" charset="-122"/>
              </a:rPr>
              <a:t>的质量均为</a:t>
            </a:r>
            <a:r>
              <a:rPr lang="zh-CN" altLang="en-US" dirty="0">
                <a:solidFill>
                  <a:srgbClr val="CCCCFF"/>
                </a:solidFill>
                <a:ea typeface="楷体" panose="02010609060101010101" pitchFamily="49" charset="-122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ea typeface="楷体" panose="02010609060101010101" pitchFamily="49" charset="-122"/>
              </a:rPr>
              <a:t>m</a:t>
            </a:r>
            <a:r>
              <a:rPr lang="en-US" altLang="zh-CN" dirty="0">
                <a:solidFill>
                  <a:srgbClr val="CCCCFF"/>
                </a:solidFill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ea typeface="楷体" panose="02010609060101010101" pitchFamily="49" charset="-122"/>
              </a:rPr>
              <a:t>, </a:t>
            </a:r>
            <a:r>
              <a:rPr lang="zh-CN" altLang="zh-CN" dirty="0" smtClean="0">
                <a:solidFill>
                  <a:srgbClr val="FFFFFF"/>
                </a:solidFill>
                <a:ea typeface="楷体" panose="02010609060101010101" pitchFamily="49" charset="-122"/>
              </a:rPr>
              <a:t>弹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簧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的劲度系数为</a:t>
            </a:r>
            <a:r>
              <a:rPr lang="zh-CN" altLang="en-US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k 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482310" name="Rectangle 6"/>
          <p:cNvSpPr/>
          <p:nvPr/>
        </p:nvSpPr>
        <p:spPr>
          <a:xfrm>
            <a:off x="4299520" y="2500817"/>
            <a:ext cx="4808984" cy="24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1" name="Freeform 7"/>
          <p:cNvSpPr/>
          <p:nvPr/>
        </p:nvSpPr>
        <p:spPr>
          <a:xfrm rot="-61431">
            <a:off x="5207570" y="3121025"/>
            <a:ext cx="2974975" cy="158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00" h="104">
                <a:moveTo>
                  <a:pt x="0" y="56"/>
                </a:moveTo>
                <a:cubicBezTo>
                  <a:pt x="32" y="28"/>
                  <a:pt x="64" y="0"/>
                  <a:pt x="96" y="8"/>
                </a:cubicBezTo>
                <a:cubicBezTo>
                  <a:pt x="128" y="16"/>
                  <a:pt x="160" y="104"/>
                  <a:pt x="192" y="104"/>
                </a:cubicBezTo>
                <a:cubicBezTo>
                  <a:pt x="224" y="104"/>
                  <a:pt x="256" y="8"/>
                  <a:pt x="288" y="8"/>
                </a:cubicBezTo>
                <a:cubicBezTo>
                  <a:pt x="320" y="8"/>
                  <a:pt x="352" y="104"/>
                  <a:pt x="384" y="104"/>
                </a:cubicBezTo>
                <a:cubicBezTo>
                  <a:pt x="416" y="104"/>
                  <a:pt x="448" y="8"/>
                  <a:pt x="480" y="8"/>
                </a:cubicBezTo>
                <a:cubicBezTo>
                  <a:pt x="512" y="8"/>
                  <a:pt x="544" y="104"/>
                  <a:pt x="576" y="104"/>
                </a:cubicBezTo>
                <a:cubicBezTo>
                  <a:pt x="608" y="104"/>
                  <a:pt x="640" y="8"/>
                  <a:pt x="672" y="8"/>
                </a:cubicBezTo>
                <a:cubicBezTo>
                  <a:pt x="704" y="8"/>
                  <a:pt x="736" y="104"/>
                  <a:pt x="768" y="104"/>
                </a:cubicBezTo>
                <a:cubicBezTo>
                  <a:pt x="800" y="104"/>
                  <a:pt x="832" y="8"/>
                  <a:pt x="864" y="8"/>
                </a:cubicBezTo>
                <a:cubicBezTo>
                  <a:pt x="896" y="8"/>
                  <a:pt x="920" y="104"/>
                  <a:pt x="960" y="104"/>
                </a:cubicBezTo>
                <a:cubicBezTo>
                  <a:pt x="1000" y="104"/>
                  <a:pt x="1064" y="8"/>
                  <a:pt x="1104" y="8"/>
                </a:cubicBezTo>
                <a:cubicBezTo>
                  <a:pt x="1144" y="8"/>
                  <a:pt x="1184" y="88"/>
                  <a:pt x="1200" y="104"/>
                </a:cubicBezTo>
              </a:path>
            </a:pathLst>
          </a:cu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2" name="Freeform 8"/>
          <p:cNvSpPr/>
          <p:nvPr/>
        </p:nvSpPr>
        <p:spPr>
          <a:xfrm rot="5308480">
            <a:off x="4669408" y="3646488"/>
            <a:ext cx="1139825" cy="23653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200" h="104">
                <a:moveTo>
                  <a:pt x="0" y="56"/>
                </a:moveTo>
                <a:cubicBezTo>
                  <a:pt x="32" y="28"/>
                  <a:pt x="64" y="0"/>
                  <a:pt x="96" y="8"/>
                </a:cubicBezTo>
                <a:cubicBezTo>
                  <a:pt x="128" y="16"/>
                  <a:pt x="160" y="104"/>
                  <a:pt x="192" y="104"/>
                </a:cubicBezTo>
                <a:cubicBezTo>
                  <a:pt x="224" y="104"/>
                  <a:pt x="256" y="8"/>
                  <a:pt x="288" y="8"/>
                </a:cubicBezTo>
                <a:cubicBezTo>
                  <a:pt x="320" y="8"/>
                  <a:pt x="352" y="104"/>
                  <a:pt x="384" y="104"/>
                </a:cubicBezTo>
                <a:cubicBezTo>
                  <a:pt x="416" y="104"/>
                  <a:pt x="448" y="8"/>
                  <a:pt x="480" y="8"/>
                </a:cubicBezTo>
                <a:cubicBezTo>
                  <a:pt x="512" y="8"/>
                  <a:pt x="544" y="104"/>
                  <a:pt x="576" y="104"/>
                </a:cubicBezTo>
                <a:cubicBezTo>
                  <a:pt x="608" y="104"/>
                  <a:pt x="640" y="8"/>
                  <a:pt x="672" y="8"/>
                </a:cubicBezTo>
                <a:cubicBezTo>
                  <a:pt x="704" y="8"/>
                  <a:pt x="736" y="104"/>
                  <a:pt x="768" y="104"/>
                </a:cubicBezTo>
                <a:cubicBezTo>
                  <a:pt x="800" y="104"/>
                  <a:pt x="832" y="8"/>
                  <a:pt x="864" y="8"/>
                </a:cubicBezTo>
                <a:cubicBezTo>
                  <a:pt x="896" y="8"/>
                  <a:pt x="920" y="104"/>
                  <a:pt x="960" y="104"/>
                </a:cubicBezTo>
                <a:cubicBezTo>
                  <a:pt x="1000" y="104"/>
                  <a:pt x="1064" y="8"/>
                  <a:pt x="1104" y="8"/>
                </a:cubicBezTo>
                <a:cubicBezTo>
                  <a:pt x="1144" y="8"/>
                  <a:pt x="1184" y="88"/>
                  <a:pt x="1200" y="104"/>
                </a:cubicBezTo>
              </a:path>
            </a:pathLst>
          </a:custGeom>
          <a:noFill/>
          <a:ln w="22225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3" name="Oval 9"/>
          <p:cNvSpPr/>
          <p:nvPr/>
        </p:nvSpPr>
        <p:spPr>
          <a:xfrm>
            <a:off x="5131370" y="3121025"/>
            <a:ext cx="152400" cy="155575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4" name="Oval 10"/>
          <p:cNvSpPr/>
          <p:nvPr/>
        </p:nvSpPr>
        <p:spPr>
          <a:xfrm>
            <a:off x="5055170" y="4327525"/>
            <a:ext cx="381000" cy="3937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5" name="Oval 11"/>
          <p:cNvSpPr/>
          <p:nvPr/>
        </p:nvSpPr>
        <p:spPr>
          <a:xfrm>
            <a:off x="8106345" y="3038475"/>
            <a:ext cx="381000" cy="3937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6" name="Line 12"/>
          <p:cNvSpPr/>
          <p:nvPr/>
        </p:nvSpPr>
        <p:spPr>
          <a:xfrm flipV="1">
            <a:off x="8331770" y="2511425"/>
            <a:ext cx="685800" cy="630238"/>
          </a:xfrm>
          <a:prstGeom prst="line">
            <a:avLst/>
          </a:prstGeom>
          <a:ln w="34925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82317" name="Oval 13"/>
          <p:cNvSpPr/>
          <p:nvPr/>
        </p:nvSpPr>
        <p:spPr>
          <a:xfrm>
            <a:off x="4674170" y="4489450"/>
            <a:ext cx="228600" cy="79375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18" name="Line 14"/>
          <p:cNvSpPr/>
          <p:nvPr/>
        </p:nvSpPr>
        <p:spPr>
          <a:xfrm>
            <a:off x="4521770" y="4721225"/>
            <a:ext cx="533400" cy="1588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82319" name="Text Box 15"/>
          <p:cNvSpPr txBox="1"/>
          <p:nvPr/>
        </p:nvSpPr>
        <p:spPr>
          <a:xfrm>
            <a:off x="5055170" y="2663825"/>
            <a:ext cx="40748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O</a:t>
            </a:r>
            <a:endParaRPr lang="en-US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20" name="Text Box 16"/>
          <p:cNvSpPr txBox="1"/>
          <p:nvPr/>
        </p:nvSpPr>
        <p:spPr>
          <a:xfrm>
            <a:off x="4216970" y="4248150"/>
            <a:ext cx="42351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m</a:t>
            </a:r>
            <a:endParaRPr lang="en-US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21" name="Oval 17"/>
          <p:cNvSpPr/>
          <p:nvPr/>
        </p:nvSpPr>
        <p:spPr>
          <a:xfrm rot="-5173042">
            <a:off x="8177783" y="3198813"/>
            <a:ext cx="236537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22" name="Text Box 18"/>
          <p:cNvSpPr txBox="1"/>
          <p:nvPr/>
        </p:nvSpPr>
        <p:spPr>
          <a:xfrm>
            <a:off x="4682108" y="3429000"/>
            <a:ext cx="340158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k</a:t>
            </a:r>
            <a:endParaRPr lang="en-US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23" name="Text Box 19"/>
          <p:cNvSpPr txBox="1"/>
          <p:nvPr/>
        </p:nvSpPr>
        <p:spPr>
          <a:xfrm>
            <a:off x="293240" y="2077050"/>
            <a:ext cx="880369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解： </a:t>
            </a:r>
          </a:p>
        </p:txBody>
      </p:sp>
      <p:sp>
        <p:nvSpPr>
          <p:cNvPr id="482324" name="Text Box 20"/>
          <p:cNvSpPr txBox="1"/>
          <p:nvPr/>
        </p:nvSpPr>
        <p:spPr>
          <a:xfrm>
            <a:off x="5989695" y="644006"/>
            <a:ext cx="33528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00FF00"/>
                </a:solidFill>
                <a:latin typeface="+mn-lt"/>
                <a:ea typeface="楷体" panose="02010609060101010101" pitchFamily="49" charset="-122"/>
              </a:rPr>
              <a:t>• </a:t>
            </a:r>
            <a:r>
              <a:rPr lang="zh-CN" altLang="en-US" dirty="0">
                <a:solidFill>
                  <a:srgbClr val="00FF00"/>
                </a:solidFill>
                <a:latin typeface="+mn-lt"/>
                <a:ea typeface="楷体" panose="02010609060101010101" pitchFamily="49" charset="-122"/>
              </a:rPr>
              <a:t>初态，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子弹速度</a:t>
            </a:r>
            <a:endParaRPr lang="zh-CN" altLang="en-US" b="0" dirty="0">
              <a:solidFill>
                <a:srgbClr val="FFFFFF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8232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109566"/>
              </p:ext>
            </p:extLst>
          </p:nvPr>
        </p:nvGraphicFramePr>
        <p:xfrm>
          <a:off x="8474645" y="583527"/>
          <a:ext cx="40005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8" r:id="rId3" imgW="30480" imgH="111760" progId="Equation.DSMT4">
                  <p:embed/>
                </p:oleObj>
              </mc:Choice>
              <mc:Fallback>
                <p:oleObj r:id="rId3" imgW="3048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74645" y="583527"/>
                        <a:ext cx="400050" cy="563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6" name="Text Box 22"/>
          <p:cNvSpPr txBox="1"/>
          <p:nvPr/>
        </p:nvSpPr>
        <p:spPr>
          <a:xfrm>
            <a:off x="855722" y="1122519"/>
            <a:ext cx="25146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弹簧为原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长       ，</a:t>
            </a:r>
            <a:endParaRPr lang="zh-CN" altLang="en-US" b="0" dirty="0">
              <a:solidFill>
                <a:srgbClr val="FFFFFF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8232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637211"/>
              </p:ext>
            </p:extLst>
          </p:nvPr>
        </p:nvGraphicFramePr>
        <p:xfrm>
          <a:off x="2608322" y="1122519"/>
          <a:ext cx="3714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r:id="rId5" imgW="20320" imgH="111760" progId="Equation.3">
                  <p:embed/>
                </p:oleObj>
              </mc:Choice>
              <mc:Fallback>
                <p:oleObj r:id="rId5" imgW="20320" imgH="11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08322" y="1122519"/>
                        <a:ext cx="371475" cy="566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8" name="Rectangle 24"/>
          <p:cNvSpPr/>
          <p:nvPr/>
        </p:nvSpPr>
        <p:spPr>
          <a:xfrm>
            <a:off x="814388" y="1572770"/>
            <a:ext cx="787139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FF00"/>
                </a:solidFill>
                <a:latin typeface="+mn-lt"/>
                <a:ea typeface="楷体" panose="02010609060101010101" pitchFamily="49" charset="-122"/>
              </a:rPr>
              <a:t>求</a:t>
            </a:r>
            <a:r>
              <a:rPr lang="zh-CN" altLang="en-US" dirty="0" smtClean="0">
                <a:solidFill>
                  <a:srgbClr val="FFFFFF"/>
                </a:solidFill>
                <a:ea typeface="楷体" panose="02010609060101010101" pitchFamily="49" charset="-122"/>
              </a:rPr>
              <a:t>弹</a:t>
            </a:r>
            <a:r>
              <a:rPr lang="zh-CN" altLang="en-US" dirty="0">
                <a:solidFill>
                  <a:srgbClr val="FFFFFF"/>
                </a:solidFill>
                <a:ea typeface="楷体" panose="02010609060101010101" pitchFamily="49" charset="-122"/>
              </a:rPr>
              <a:t>簧长度</a:t>
            </a:r>
            <a:r>
              <a:rPr lang="zh-CN" altLang="en-US" dirty="0" smtClean="0">
                <a:solidFill>
                  <a:srgbClr val="FFFFFF"/>
                </a:solidFill>
                <a:ea typeface="楷体" panose="02010609060101010101" pitchFamily="49" charset="-122"/>
              </a:rPr>
              <a:t>为    时小球的速度   （</a:t>
            </a:r>
            <a:r>
              <a:rPr lang="zh-CN" altLang="en-US" dirty="0" smtClean="0">
                <a:solidFill>
                  <a:srgbClr val="00FFFF"/>
                </a:solidFill>
                <a:ea typeface="楷体" panose="02010609060101010101" pitchFamily="49" charset="-122"/>
              </a:rPr>
              <a:t>大小和方向</a:t>
            </a:r>
            <a:r>
              <a:rPr lang="zh-CN" altLang="en-US" dirty="0" smtClean="0">
                <a:solidFill>
                  <a:srgbClr val="FFFFFF"/>
                </a:solidFill>
                <a:ea typeface="楷体" panose="02010609060101010101" pitchFamily="49" charset="-122"/>
              </a:rPr>
              <a:t>）   ？</a:t>
            </a:r>
            <a:endParaRPr lang="zh-CN" altLang="en-US" b="0" dirty="0">
              <a:solidFill>
                <a:srgbClr val="FFFFFF"/>
              </a:solidFill>
              <a:ea typeface="楷体" panose="02010609060101010101" pitchFamily="49" charset="-122"/>
            </a:endParaRPr>
          </a:p>
        </p:txBody>
      </p:sp>
      <p:graphicFrame>
        <p:nvGraphicFramePr>
          <p:cNvPr id="482329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36666"/>
              </p:ext>
            </p:extLst>
          </p:nvPr>
        </p:nvGraphicFramePr>
        <p:xfrm>
          <a:off x="4873463" y="1497285"/>
          <a:ext cx="4667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r:id="rId7" imgW="60960" imgH="111760" progId="Equation.DSMT4">
                  <p:embed/>
                </p:oleObj>
              </mc:Choice>
              <mc:Fallback>
                <p:oleObj r:id="rId7" imgW="6096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73463" y="1497285"/>
                        <a:ext cx="466725" cy="5635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32" name="Text Box 28"/>
          <p:cNvSpPr txBox="1"/>
          <p:nvPr/>
        </p:nvSpPr>
        <p:spPr>
          <a:xfrm>
            <a:off x="755576" y="2096649"/>
            <a:ext cx="4027572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 •  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碰撞前后子弹与小球组成的系统水平方向动量守恒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： </a:t>
            </a:r>
          </a:p>
        </p:txBody>
      </p:sp>
      <p:graphicFrame>
        <p:nvGraphicFramePr>
          <p:cNvPr id="48233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535227"/>
              </p:ext>
            </p:extLst>
          </p:nvPr>
        </p:nvGraphicFramePr>
        <p:xfrm>
          <a:off x="5436170" y="3486150"/>
          <a:ext cx="371475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r:id="rId9" imgW="20320" imgH="111760" progId="Equation.3">
                  <p:embed/>
                </p:oleObj>
              </mc:Choice>
              <mc:Fallback>
                <p:oleObj r:id="rId9" imgW="20320" imgH="11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36170" y="3486150"/>
                        <a:ext cx="371475" cy="5064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3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101075"/>
              </p:ext>
            </p:extLst>
          </p:nvPr>
        </p:nvGraphicFramePr>
        <p:xfrm>
          <a:off x="7036370" y="2663825"/>
          <a:ext cx="2317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2" r:id="rId11" imgW="10160" imgH="10160" progId="Equation.3">
                  <p:embed/>
                </p:oleObj>
              </mc:Choice>
              <mc:Fallback>
                <p:oleObj r:id="rId11" imgW="10160" imgH="10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36370" y="2663825"/>
                        <a:ext cx="231775" cy="450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3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248281"/>
              </p:ext>
            </p:extLst>
          </p:nvPr>
        </p:nvGraphicFramePr>
        <p:xfrm>
          <a:off x="4667820" y="3933825"/>
          <a:ext cx="3444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3" r:id="rId13" imgW="30480" imgH="111760" progId="Equation.DSMT4">
                  <p:embed/>
                </p:oleObj>
              </mc:Choice>
              <mc:Fallback>
                <p:oleObj r:id="rId13" imgW="3048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667820" y="3933825"/>
                        <a:ext cx="344488" cy="500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3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348910"/>
              </p:ext>
            </p:extLst>
          </p:nvPr>
        </p:nvGraphicFramePr>
        <p:xfrm>
          <a:off x="8047608" y="2565400"/>
          <a:ext cx="3746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4" r:id="rId15" imgW="40640" imgH="111760" progId="Equation.DSMT4">
                  <p:embed/>
                </p:oleObj>
              </mc:Choice>
              <mc:Fallback>
                <p:oleObj r:id="rId15" imgW="4064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047608" y="2565400"/>
                        <a:ext cx="374650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37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461400"/>
              </p:ext>
            </p:extLst>
          </p:nvPr>
        </p:nvGraphicFramePr>
        <p:xfrm>
          <a:off x="1094405" y="2901950"/>
          <a:ext cx="24018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5" r:id="rId17" imgW="1036320" imgH="111760" progId="Equation.DSMT4">
                  <p:embed/>
                </p:oleObj>
              </mc:Choice>
              <mc:Fallback>
                <p:oleObj r:id="rId17" imgW="103632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94405" y="2901950"/>
                        <a:ext cx="2401888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38" name="Line 34"/>
          <p:cNvSpPr/>
          <p:nvPr/>
        </p:nvSpPr>
        <p:spPr>
          <a:xfrm>
            <a:off x="5588570" y="4492625"/>
            <a:ext cx="533400" cy="1588"/>
          </a:xfrm>
          <a:prstGeom prst="line">
            <a:avLst/>
          </a:prstGeom>
          <a:ln w="22225" cap="flat" cmpd="sng">
            <a:solidFill>
              <a:srgbClr val="FFCC99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48233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863259"/>
              </p:ext>
            </p:extLst>
          </p:nvPr>
        </p:nvGraphicFramePr>
        <p:xfrm>
          <a:off x="6175945" y="4265613"/>
          <a:ext cx="4508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6" r:id="rId19" imgW="60960" imgH="60960" progId="Equation.DSMT4">
                  <p:embed/>
                </p:oleObj>
              </mc:Choice>
              <mc:Fallback>
                <p:oleObj r:id="rId19" imgW="60960" imgH="6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75945" y="4265613"/>
                        <a:ext cx="450850" cy="4349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40" name="Text Box 36"/>
          <p:cNvSpPr txBox="1"/>
          <p:nvPr/>
        </p:nvSpPr>
        <p:spPr>
          <a:xfrm>
            <a:off x="733425" y="3457575"/>
            <a:ext cx="3693640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 •  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碰后系统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机械能守恒： </a:t>
            </a:r>
          </a:p>
        </p:txBody>
      </p:sp>
      <p:graphicFrame>
        <p:nvGraphicFramePr>
          <p:cNvPr id="482341" name="Object 37"/>
          <p:cNvGraphicFramePr>
            <a:graphicFrameLocks noChangeAspect="1"/>
          </p:cNvGraphicFramePr>
          <p:nvPr>
            <p:extLst/>
          </p:nvPr>
        </p:nvGraphicFramePr>
        <p:xfrm>
          <a:off x="1146175" y="3933825"/>
          <a:ext cx="18716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7" r:id="rId21" imgW="772160" imgH="284480" progId="Equation.DSMT4">
                  <p:embed/>
                </p:oleObj>
              </mc:Choice>
              <mc:Fallback>
                <p:oleObj r:id="rId21" imgW="77216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146175" y="3933825"/>
                        <a:ext cx="1871663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42" name="Text Box 38"/>
          <p:cNvSpPr txBox="1"/>
          <p:nvPr/>
        </p:nvSpPr>
        <p:spPr>
          <a:xfrm>
            <a:off x="5055170" y="4264025"/>
            <a:ext cx="423514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i="1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</a:rPr>
              <a:t>m</a:t>
            </a:r>
            <a:endParaRPr lang="en-US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43" name="Text Box 39"/>
          <p:cNvSpPr txBox="1"/>
          <p:nvPr/>
        </p:nvSpPr>
        <p:spPr>
          <a:xfrm>
            <a:off x="755650" y="5662613"/>
            <a:ext cx="4648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 •  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系统对</a:t>
            </a:r>
            <a:r>
              <a:rPr lang="en-US" altLang="zh-CN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O</a:t>
            </a:r>
            <a:r>
              <a:rPr lang="zh-CN" altLang="en-US" dirty="0" smtClean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点的动量矩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守恒： </a:t>
            </a:r>
          </a:p>
        </p:txBody>
      </p:sp>
      <p:graphicFrame>
        <p:nvGraphicFramePr>
          <p:cNvPr id="482344" name="Object 40"/>
          <p:cNvGraphicFramePr>
            <a:graphicFrameLocks noChangeAspect="1"/>
          </p:cNvGraphicFramePr>
          <p:nvPr>
            <p:extLst/>
          </p:nvPr>
        </p:nvGraphicFramePr>
        <p:xfrm>
          <a:off x="814388" y="6021388"/>
          <a:ext cx="3770312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8" r:id="rId23" imgW="1696720" imgH="284480" progId="Equation.DSMT4">
                  <p:embed/>
                </p:oleObj>
              </mc:Choice>
              <mc:Fallback>
                <p:oleObj r:id="rId23" imgW="169672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14388" y="6021388"/>
                        <a:ext cx="3770312" cy="865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45" name="Line 41"/>
          <p:cNvSpPr/>
          <p:nvPr/>
        </p:nvSpPr>
        <p:spPr>
          <a:xfrm>
            <a:off x="8331770" y="3197225"/>
            <a:ext cx="609600" cy="1588"/>
          </a:xfrm>
          <a:prstGeom prst="line">
            <a:avLst/>
          </a:prstGeom>
          <a:ln w="222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482346" name="Text Box 42"/>
          <p:cNvSpPr txBox="1"/>
          <p:nvPr/>
        </p:nvSpPr>
        <p:spPr>
          <a:xfrm>
            <a:off x="8560370" y="2740025"/>
            <a:ext cx="530225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+mn-lt"/>
                <a:ea typeface="楷体" panose="02010609060101010101" pitchFamily="49" charset="-122"/>
                <a:sym typeface="Symbol" panose="05050102010706020507" pitchFamily="18" charset="2"/>
              </a:rPr>
              <a:t></a:t>
            </a:r>
            <a:endParaRPr lang="en-US" altLang="zh-CN" b="0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sp>
        <p:nvSpPr>
          <p:cNvPr id="482347" name="AutoShape 43"/>
          <p:cNvSpPr/>
          <p:nvPr/>
        </p:nvSpPr>
        <p:spPr>
          <a:xfrm>
            <a:off x="4267200" y="5133975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 eaLnBrk="1" hangingPunct="1"/>
            <a:endParaRPr lang="zh-CN" altLang="en-US" dirty="0">
              <a:solidFill>
                <a:srgbClr val="000000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82348" name="Object 44"/>
          <p:cNvGraphicFramePr>
            <a:graphicFrameLocks noChangeAspect="1"/>
          </p:cNvGraphicFramePr>
          <p:nvPr>
            <p:extLst/>
          </p:nvPr>
        </p:nvGraphicFramePr>
        <p:xfrm>
          <a:off x="6373813" y="4973638"/>
          <a:ext cx="1703387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9" r:id="rId25" imgW="690880" imgH="345440" progId="Equation.DSMT4">
                  <p:embed/>
                </p:oleObj>
              </mc:Choice>
              <mc:Fallback>
                <p:oleObj r:id="rId25" imgW="690880" imgH="345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73813" y="4973638"/>
                        <a:ext cx="1703387" cy="976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349" name="Object 45"/>
          <p:cNvGraphicFramePr>
            <a:graphicFrameLocks noChangeAspect="1"/>
          </p:cNvGraphicFramePr>
          <p:nvPr>
            <p:extLst/>
          </p:nvPr>
        </p:nvGraphicFramePr>
        <p:xfrm>
          <a:off x="5189538" y="5070475"/>
          <a:ext cx="3905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0" r:id="rId27" imgW="60960" imgH="111760" progId="Equation.DSMT4">
                  <p:embed/>
                </p:oleObj>
              </mc:Choice>
              <mc:Fallback>
                <p:oleObj r:id="rId27" imgW="60960" imgH="11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89538" y="5070475"/>
                        <a:ext cx="390525" cy="5032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50" name="Text Box 46"/>
          <p:cNvSpPr txBox="1"/>
          <p:nvPr/>
        </p:nvSpPr>
        <p:spPr>
          <a:xfrm>
            <a:off x="5791200" y="5967413"/>
            <a:ext cx="2971800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• </a:t>
            </a:r>
            <a:r>
              <a:rPr lang="zh-CN" altLang="en-US" dirty="0">
                <a:solidFill>
                  <a:srgbClr val="00FFFF"/>
                </a:solidFill>
                <a:latin typeface="+mn-lt"/>
                <a:ea typeface="楷体" panose="02010609060101010101" pitchFamily="49" charset="-122"/>
              </a:rPr>
              <a:t>注意</a:t>
            </a:r>
            <a:r>
              <a:rPr lang="zh-CN" altLang="en-US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：三种守恒定律成立的条件 </a:t>
            </a:r>
            <a:r>
              <a:rPr lang="en-US" altLang="zh-CN" dirty="0">
                <a:solidFill>
                  <a:srgbClr val="FFFFFF"/>
                </a:solidFill>
                <a:latin typeface="+mn-lt"/>
                <a:ea typeface="楷体" panose="02010609060101010101" pitchFamily="49" charset="-122"/>
              </a:rPr>
              <a:t>!</a:t>
            </a:r>
            <a:endParaRPr lang="en-US" altLang="zh-CN" b="0" dirty="0">
              <a:solidFill>
                <a:srgbClr val="FFFFFF"/>
              </a:solidFill>
              <a:latin typeface="+mn-lt"/>
              <a:ea typeface="楷体" panose="02010609060101010101" pitchFamily="49" charset="-122"/>
            </a:endParaRPr>
          </a:p>
        </p:txBody>
      </p:sp>
      <p:graphicFrame>
        <p:nvGraphicFramePr>
          <p:cNvPr id="482351" name="Object 47"/>
          <p:cNvGraphicFramePr>
            <a:graphicFrameLocks noChangeAspect="1"/>
          </p:cNvGraphicFramePr>
          <p:nvPr>
            <p:extLst/>
          </p:nvPr>
        </p:nvGraphicFramePr>
        <p:xfrm>
          <a:off x="720725" y="4829175"/>
          <a:ext cx="33242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1" name="Equation" r:id="rId29" imgW="1483360" imgH="284480" progId="Equation.DSMT4">
                  <p:embed/>
                </p:oleObj>
              </mc:Choice>
              <mc:Fallback>
                <p:oleObj name="Equation" r:id="rId29" imgW="1483360" imgH="284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>
                        <a:clrChange>
                          <a:clrFrom>
                            <a:srgbClr val="000000"/>
                          </a:clrFrom>
                          <a:clrTo>
                            <a:srgbClr val="FFFF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20725" y="4829175"/>
                        <a:ext cx="3324225" cy="865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52" name="Line 48"/>
          <p:cNvSpPr/>
          <p:nvPr/>
        </p:nvSpPr>
        <p:spPr>
          <a:xfrm flipV="1">
            <a:off x="5029200" y="5510213"/>
            <a:ext cx="1295400" cy="9144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03925"/>
              </p:ext>
            </p:extLst>
          </p:nvPr>
        </p:nvGraphicFramePr>
        <p:xfrm>
          <a:off x="6455345" y="2663825"/>
          <a:ext cx="265113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2" r:id="rId31" imgW="81280" imgH="182880" progId="Equation.DSMT4">
                  <p:embed/>
                </p:oleObj>
              </mc:Choice>
              <mc:Fallback>
                <p:oleObj r:id="rId31" imgW="81280" imgH="182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455345" y="2663825"/>
                        <a:ext cx="265113" cy="531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36572"/>
              </p:ext>
            </p:extLst>
          </p:nvPr>
        </p:nvGraphicFramePr>
        <p:xfrm>
          <a:off x="2751138" y="1525439"/>
          <a:ext cx="266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3" r:id="rId33" imgW="81280" imgH="182880" progId="Equation.DSMT4">
                  <p:embed/>
                </p:oleObj>
              </mc:Choice>
              <mc:Fallback>
                <p:oleObj r:id="rId33" imgW="81280" imgH="182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>
                        <a:clrChange>
                          <a:clrFrom>
                            <a:srgbClr val="000000"/>
                          </a:clrFrom>
                          <a:clrTo>
                            <a:srgbClr val="0000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51138" y="1525439"/>
                        <a:ext cx="266700" cy="533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0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2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2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8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2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8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8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8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8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300"/>
                                        <p:tgtEl>
                                          <p:spTgt spid="482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6" grpId="0" build="p"/>
      <p:bldP spid="482307" grpId="0" build="p"/>
      <p:bldP spid="482308" grpId="0" build="p" advAuto="1000"/>
      <p:bldP spid="482310" grpId="0" bldLvl="0" animBg="1"/>
      <p:bldP spid="482313" grpId="0" bldLvl="0" animBg="1"/>
      <p:bldP spid="482314" grpId="0" bldLvl="0" animBg="1"/>
      <p:bldP spid="482315" grpId="0" bldLvl="0" animBg="1"/>
      <p:bldP spid="482317" grpId="0" bldLvl="0" animBg="1"/>
      <p:bldP spid="482319" grpId="0" build="p" advAuto="1000"/>
      <p:bldP spid="482320" grpId="0" build="p" advAuto="1000"/>
      <p:bldP spid="482321" grpId="0" bldLvl="0" animBg="1"/>
      <p:bldP spid="482322" grpId="0" build="p"/>
      <p:bldP spid="482323" grpId="0" build="p"/>
      <p:bldP spid="482324" grpId="0" build="p"/>
      <p:bldP spid="482326" grpId="0" build="p"/>
      <p:bldP spid="482328" grpId="0" build="p"/>
      <p:bldP spid="482332" grpId="0" build="p"/>
      <p:bldP spid="482340" grpId="0" build="p"/>
      <p:bldP spid="482342" grpId="0" build="p" advAuto="1000"/>
      <p:bldP spid="482343" grpId="0" build="p"/>
      <p:bldP spid="482346" grpId="0" build="p" advAuto="1000"/>
      <p:bldP spid="482347" grpId="0" bldLvl="0" animBg="1"/>
      <p:bldP spid="48235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65837"/>
            <a:ext cx="8928992" cy="52597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36" y="1713542"/>
            <a:ext cx="3528392" cy="50305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1800" y="5760839"/>
            <a:ext cx="388843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bg1"/>
                </a:solidFill>
                <a:latin typeface="仿宋_GB2312"/>
              </a:rPr>
              <a:t>猫下落过程高速摄影图</a:t>
            </a:r>
            <a:endParaRPr lang="zh-CN" altLang="en-US" sz="2600" dirty="0">
              <a:solidFill>
                <a:schemeClr val="bg1"/>
              </a:solidFill>
              <a:latin typeface="仿宋_GB2312"/>
            </a:endParaRPr>
          </a:p>
        </p:txBody>
      </p:sp>
    </p:spTree>
    <p:extLst>
      <p:ext uri="{BB962C8B-B14F-4D97-AF65-F5344CB8AC3E}">
        <p14:creationId xmlns:p14="http://schemas.microsoft.com/office/powerpoint/2010/main" val="12900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04" y="300619"/>
            <a:ext cx="8712968" cy="1799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FFFF"/>
                </a:solidFill>
                <a:latin typeface="仿宋_GB2312"/>
              </a:rPr>
              <a:t>测试题</a:t>
            </a:r>
            <a:r>
              <a:rPr lang="zh-CN" altLang="en-US" sz="2600" dirty="0" smtClean="0">
                <a:solidFill>
                  <a:schemeClr val="bg1"/>
                </a:solidFill>
                <a:latin typeface="仿宋_GB2312"/>
              </a:rPr>
              <a:t>. </a:t>
            </a:r>
            <a:r>
              <a:rPr lang="zh-CN" altLang="en-US" sz="2600" dirty="0">
                <a:solidFill>
                  <a:schemeClr val="bg1"/>
                </a:solidFill>
                <a:latin typeface="仿宋_GB2312"/>
              </a:rPr>
              <a:t>长为</a:t>
            </a:r>
            <a:r>
              <a:rPr lang="en-US" altLang="zh-CN" sz="2600" dirty="0">
                <a:solidFill>
                  <a:schemeClr val="bg1"/>
                </a:solidFill>
                <a:latin typeface="仿宋_GB2312"/>
              </a:rPr>
              <a:t>L</a:t>
            </a:r>
            <a:r>
              <a:rPr lang="zh-CN" altLang="en-US" sz="2600" dirty="0">
                <a:solidFill>
                  <a:schemeClr val="bg1"/>
                </a:solidFill>
                <a:latin typeface="仿宋_GB2312"/>
              </a:rPr>
              <a:t>，质量为</a:t>
            </a:r>
            <a:r>
              <a:rPr lang="en-US" altLang="zh-CN" sz="2600" dirty="0">
                <a:solidFill>
                  <a:schemeClr val="bg1"/>
                </a:solidFill>
                <a:latin typeface="仿宋_GB2312"/>
              </a:rPr>
              <a:t>m</a:t>
            </a:r>
            <a:r>
              <a:rPr lang="zh-CN" altLang="en-US" sz="2600" dirty="0">
                <a:solidFill>
                  <a:schemeClr val="bg1"/>
                </a:solidFill>
                <a:latin typeface="仿宋_GB2312"/>
              </a:rPr>
              <a:t>的均质细棒，水平放置在棒两端的两支点A和O间，若支点A突然撤消，分析此刻支点O受力是多少？</a:t>
            </a:r>
          </a:p>
        </p:txBody>
      </p:sp>
      <p:pic>
        <p:nvPicPr>
          <p:cNvPr id="3" name="图片 2" descr="QQ截图20180404094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132856"/>
            <a:ext cx="4810125" cy="272034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43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952"/>
            <a:ext cx="9144000" cy="36760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9144000" cy="11185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19872" y="227106"/>
            <a:ext cx="14401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FFFF"/>
                </a:solidFill>
                <a:latin typeface="仿宋_GB2312"/>
              </a:rPr>
              <a:t>测试</a:t>
            </a:r>
            <a:r>
              <a:rPr lang="zh-CN" altLang="en-US" sz="2600" dirty="0" smtClean="0">
                <a:solidFill>
                  <a:srgbClr val="00FFFF"/>
                </a:solidFill>
                <a:latin typeface="仿宋_GB2312"/>
              </a:rPr>
              <a:t>题</a:t>
            </a:r>
            <a:endParaRPr lang="zh-CN" altLang="en-US" sz="2600" dirty="0">
              <a:solidFill>
                <a:schemeClr val="bg1"/>
              </a:solidFill>
              <a:latin typeface="仿宋_GB2312"/>
            </a:endParaRPr>
          </a:p>
        </p:txBody>
      </p:sp>
    </p:spTree>
    <p:extLst>
      <p:ext uri="{BB962C8B-B14F-4D97-AF65-F5344CB8AC3E}">
        <p14:creationId xmlns:p14="http://schemas.microsoft.com/office/powerpoint/2010/main" val="423428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40"/>
            <a:ext cx="9144000" cy="3958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509120"/>
            <a:ext cx="9144000" cy="16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8" y="404664"/>
            <a:ext cx="9144000" cy="1750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8" y="2852936"/>
            <a:ext cx="9144000" cy="25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44475" y="784225"/>
            <a:ext cx="68484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47675" indent="-447675">
              <a:defRPr/>
            </a:pPr>
            <a:r>
              <a:rPr lang="zh-CN" altLang="en-US" sz="2800" dirty="0">
                <a:solidFill>
                  <a:srgbClr val="FFFF00"/>
                </a:solidFill>
              </a:rPr>
              <a:t>一</a:t>
            </a:r>
            <a:r>
              <a:rPr lang="en-US" altLang="zh-CN" sz="2800" dirty="0">
                <a:solidFill>
                  <a:srgbClr val="FFFF00"/>
                </a:solidFill>
              </a:rPr>
              <a:t>.</a:t>
            </a:r>
            <a:r>
              <a:rPr lang="zh-CN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动量矩</a:t>
            </a:r>
            <a:r>
              <a:rPr lang="en-US" altLang="zh-CN" sz="2800" dirty="0">
                <a:solidFill>
                  <a:srgbClr val="FF9900"/>
                </a:solidFill>
              </a:rPr>
              <a:t>(</a:t>
            </a:r>
            <a:r>
              <a:rPr lang="zh-CN" altLang="en-US" sz="2800" dirty="0">
                <a:solidFill>
                  <a:srgbClr val="FF9900"/>
                </a:solidFill>
              </a:rPr>
              <a:t>角动量 </a:t>
            </a:r>
            <a:r>
              <a:rPr lang="en-US" altLang="zh-CN" i="1" dirty="0">
                <a:solidFill>
                  <a:srgbClr val="FFFFFF"/>
                </a:solidFill>
              </a:rPr>
              <a:t>Angular Momentum</a:t>
            </a:r>
            <a:r>
              <a:rPr lang="en-US" altLang="zh-CN" sz="2800" dirty="0">
                <a:solidFill>
                  <a:srgbClr val="FF9900"/>
                </a:solidFill>
              </a:rPr>
              <a:t>)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577850" y="1316038"/>
            <a:ext cx="399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1. 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质点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ea typeface="仿宋_GB2312" pitchFamily="49" charset="-122"/>
              </a:rPr>
              <a:t>对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O</a:t>
            </a:r>
            <a:r>
              <a:rPr lang="zh-CN" altLang="en-US" dirty="0">
                <a:solidFill>
                  <a:srgbClr val="FFFFFF"/>
                </a:solidFill>
                <a:ea typeface="仿宋_GB2312" pitchFamily="49" charset="-122"/>
              </a:rPr>
              <a:t>点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)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的</a:t>
            </a:r>
            <a:r>
              <a:rPr lang="zh-CN" altLang="zh-CN" dirty="0">
                <a:solidFill>
                  <a:srgbClr val="66FFFF"/>
                </a:solidFill>
                <a:ea typeface="仿宋_GB2312" pitchFamily="49" charset="-122"/>
              </a:rPr>
              <a:t>角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动量</a:t>
            </a:r>
          </a:p>
        </p:txBody>
      </p:sp>
      <p:graphicFrame>
        <p:nvGraphicFramePr>
          <p:cNvPr id="18" name="Object 19"/>
          <p:cNvGraphicFramePr>
            <a:graphicFrameLocks/>
          </p:cNvGraphicFramePr>
          <p:nvPr/>
        </p:nvGraphicFramePr>
        <p:xfrm>
          <a:off x="1485900" y="1879600"/>
          <a:ext cx="27987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2" name="公式" r:id="rId3" imgW="2686182" imgH="361981" progId="Equation.3">
                  <p:embed/>
                </p:oleObj>
              </mc:Choice>
              <mc:Fallback>
                <p:oleObj name="公式" r:id="rId3" imgW="268618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1879600"/>
                        <a:ext cx="27987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0"/>
          <p:cNvSpPr txBox="1">
            <a:spLocks noChangeArrowheads="1"/>
          </p:cNvSpPr>
          <p:nvPr/>
        </p:nvSpPr>
        <p:spPr bwMode="auto">
          <a:xfrm>
            <a:off x="552450" y="2378075"/>
            <a:ext cx="2771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大小</a:t>
            </a:r>
          </a:p>
        </p:txBody>
      </p:sp>
      <p:graphicFrame>
        <p:nvGraphicFramePr>
          <p:cNvPr id="20" name="Object 21"/>
          <p:cNvGraphicFramePr>
            <a:graphicFrameLocks/>
          </p:cNvGraphicFramePr>
          <p:nvPr/>
        </p:nvGraphicFramePr>
        <p:xfrm>
          <a:off x="1595438" y="2420938"/>
          <a:ext cx="33607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53" name="公式" r:id="rId5" imgW="3257646" imgH="323920" progId="Equation.3">
                  <p:embed/>
                </p:oleObj>
              </mc:Choice>
              <mc:Fallback>
                <p:oleObj name="公式" r:id="rId5" imgW="3257646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2420938"/>
                        <a:ext cx="33607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" name="组合 75"/>
          <p:cNvGrpSpPr/>
          <p:nvPr/>
        </p:nvGrpSpPr>
        <p:grpSpPr>
          <a:xfrm>
            <a:off x="5349875" y="1196752"/>
            <a:ext cx="3744913" cy="2449512"/>
            <a:chOff x="5349875" y="1196752"/>
            <a:chExt cx="3744913" cy="2449512"/>
          </a:xfrm>
        </p:grpSpPr>
        <p:graphicFrame>
          <p:nvGraphicFramePr>
            <p:cNvPr id="4" name="Object 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85225113"/>
                </p:ext>
              </p:extLst>
            </p:nvPr>
          </p:nvGraphicFramePr>
          <p:xfrm>
            <a:off x="8074025" y="1568227"/>
            <a:ext cx="3937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4" name="公式" r:id="rId7" imgW="285867" imgH="361981" progId="Equation.3">
                    <p:embed/>
                  </p:oleObj>
                </mc:Choice>
                <mc:Fallback>
                  <p:oleObj name="公式" r:id="rId7" imgW="285867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4025" y="1568227"/>
                          <a:ext cx="393700" cy="469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AutoShape 6"/>
            <p:cNvSpPr>
              <a:spLocks noChangeArrowheads="1"/>
            </p:cNvSpPr>
            <p:nvPr/>
          </p:nvSpPr>
          <p:spPr bwMode="auto">
            <a:xfrm>
              <a:off x="5349875" y="2354039"/>
              <a:ext cx="3744913" cy="1066800"/>
            </a:xfrm>
            <a:prstGeom prst="parallelogram">
              <a:avLst>
                <a:gd name="adj" fmla="val 82446"/>
              </a:avLst>
            </a:prstGeom>
            <a:solidFill>
              <a:srgbClr val="99FFCC">
                <a:alpha val="25882"/>
              </a:srgbClr>
            </a:solidFill>
            <a:ln w="9525">
              <a:solidFill>
                <a:srgbClr val="000000">
                  <a:alpha val="18039"/>
                </a:srgb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 flipH="1">
              <a:off x="5864225" y="2887439"/>
              <a:ext cx="838200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8074025" y="2658839"/>
              <a:ext cx="4413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i="1">
                  <a:solidFill>
                    <a:srgbClr val="CC0000"/>
                  </a:solidFill>
                </a:rPr>
                <a:t>O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6091238" y="2793777"/>
              <a:ext cx="531812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i="1">
                  <a:solidFill>
                    <a:srgbClr val="FF9900"/>
                  </a:solidFill>
                  <a:sym typeface="Symbol" panose="05050102010706020507" pitchFamily="18" charset="2"/>
                </a:rPr>
                <a:t></a:t>
              </a:r>
              <a:endParaRPr lang="en-US" altLang="zh-CN" sz="2000" i="1">
                <a:solidFill>
                  <a:srgbClr val="FF9900"/>
                </a:solidFill>
              </a:endParaRPr>
            </a:p>
          </p:txBody>
        </p:sp>
        <p:graphicFrame>
          <p:nvGraphicFramePr>
            <p:cNvPr id="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4108125"/>
                </p:ext>
              </p:extLst>
            </p:nvPr>
          </p:nvGraphicFramePr>
          <p:xfrm>
            <a:off x="7267575" y="2427064"/>
            <a:ext cx="285750" cy="385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5" name="公式" r:id="rId9" imgW="114185" imgH="190573" progId="Equation.3">
                    <p:embed/>
                  </p:oleObj>
                </mc:Choice>
                <mc:Fallback>
                  <p:oleObj name="公式" r:id="rId9" imgW="114185" imgH="19057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67575" y="2427064"/>
                          <a:ext cx="285750" cy="385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H="1">
              <a:off x="6702425" y="2887439"/>
              <a:ext cx="1371600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6416675" y="2887439"/>
              <a:ext cx="285750" cy="466725"/>
            </a:xfrm>
            <a:prstGeom prst="line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rc 13"/>
            <p:cNvSpPr>
              <a:spLocks/>
            </p:cNvSpPr>
            <p:nvPr/>
          </p:nvSpPr>
          <p:spPr bwMode="auto">
            <a:xfrm rot="10800000">
              <a:off x="6480175" y="2887439"/>
              <a:ext cx="144463" cy="206375"/>
            </a:xfrm>
            <a:custGeom>
              <a:avLst/>
              <a:gdLst>
                <a:gd name="T0" fmla="*/ 2147483646 w 21600"/>
                <a:gd name="T1" fmla="*/ 0 h 20612"/>
                <a:gd name="T2" fmla="*/ 2147483646 w 21600"/>
                <a:gd name="T3" fmla="*/ 2147483646 h 20612"/>
                <a:gd name="T4" fmla="*/ 0 w 21600"/>
                <a:gd name="T5" fmla="*/ 2147483646 h 2061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612"/>
                <a:gd name="T11" fmla="*/ 21600 w 21600"/>
                <a:gd name="T12" fmla="*/ 20612 h 20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612" fill="none" extrusionOk="0">
                  <a:moveTo>
                    <a:pt x="6457" y="0"/>
                  </a:moveTo>
                  <a:cubicBezTo>
                    <a:pt x="15467" y="2822"/>
                    <a:pt x="21600" y="11170"/>
                    <a:pt x="21600" y="20612"/>
                  </a:cubicBezTo>
                </a:path>
                <a:path w="21600" h="20612" stroke="0" extrusionOk="0">
                  <a:moveTo>
                    <a:pt x="6457" y="0"/>
                  </a:moveTo>
                  <a:cubicBezTo>
                    <a:pt x="15467" y="2822"/>
                    <a:pt x="21600" y="11170"/>
                    <a:pt x="21600" y="20612"/>
                  </a:cubicBezTo>
                  <a:lnTo>
                    <a:pt x="0" y="20612"/>
                  </a:lnTo>
                  <a:lnTo>
                    <a:pt x="6457" y="0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3" name="Object 1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7572500"/>
                </p:ext>
              </p:extLst>
            </p:nvPr>
          </p:nvGraphicFramePr>
          <p:xfrm>
            <a:off x="6569075" y="3046189"/>
            <a:ext cx="280988" cy="366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6" name="公式" r:id="rId11" imgW="171412" imgH="266694" progId="Equation.3">
                    <p:embed/>
                  </p:oleObj>
                </mc:Choice>
                <mc:Fallback>
                  <p:oleObj name="公式" r:id="rId11" imgW="171412" imgH="266694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9075" y="3046189"/>
                          <a:ext cx="280988" cy="366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5602288" y="2998564"/>
              <a:ext cx="3540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>
                  <a:solidFill>
                    <a:srgbClr val="FF0000"/>
                  </a:solidFill>
                  <a:sym typeface="Symbol" panose="05050102010706020507" pitchFamily="18" charset="2"/>
                </a:rPr>
                <a:t>S</a:t>
              </a: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8059738" y="1893664"/>
              <a:ext cx="0" cy="1000125"/>
            </a:xfrm>
            <a:prstGeom prst="line">
              <a:avLst/>
            </a:prstGeom>
            <a:noFill/>
            <a:ln w="50800">
              <a:solidFill>
                <a:srgbClr val="FFCC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Oval 17"/>
            <p:cNvSpPr>
              <a:spLocks noChangeArrowheads="1"/>
            </p:cNvSpPr>
            <p:nvPr/>
          </p:nvSpPr>
          <p:spPr bwMode="auto">
            <a:xfrm>
              <a:off x="6621463" y="2817589"/>
              <a:ext cx="136525" cy="1365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Oval 18"/>
            <p:cNvSpPr>
              <a:spLocks noChangeAspect="1" noChangeArrowheads="1"/>
            </p:cNvSpPr>
            <p:nvPr/>
          </p:nvSpPr>
          <p:spPr bwMode="auto">
            <a:xfrm>
              <a:off x="8018463" y="2852514"/>
              <a:ext cx="71437" cy="7143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zh-CN">
                <a:solidFill>
                  <a:srgbClr val="FFFF99"/>
                </a:solidFill>
              </a:endParaRPr>
            </a:p>
          </p:txBody>
        </p:sp>
        <p:sp>
          <p:nvSpPr>
            <p:cNvPr id="21" name="Line 25"/>
            <p:cNvSpPr>
              <a:spLocks noChangeShapeType="1"/>
            </p:cNvSpPr>
            <p:nvPr/>
          </p:nvSpPr>
          <p:spPr bwMode="auto">
            <a:xfrm>
              <a:off x="8051800" y="2822352"/>
              <a:ext cx="6350" cy="8239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 rot="10800000" flipH="1">
              <a:off x="8051800" y="1196752"/>
              <a:ext cx="6350" cy="167640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6410325" y="2868389"/>
              <a:ext cx="1657350" cy="461963"/>
              <a:chOff x="3343" y="1790"/>
              <a:chExt cx="1044" cy="291"/>
            </a:xfrm>
          </p:grpSpPr>
          <p:sp>
            <p:nvSpPr>
              <p:cNvPr id="24" name="Line 28"/>
              <p:cNvSpPr>
                <a:spLocks noChangeShapeType="1"/>
              </p:cNvSpPr>
              <p:nvPr/>
            </p:nvSpPr>
            <p:spPr bwMode="auto">
              <a:xfrm>
                <a:off x="3539" y="1807"/>
                <a:ext cx="389" cy="104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Line 29"/>
              <p:cNvSpPr>
                <a:spLocks noChangeShapeType="1"/>
              </p:cNvSpPr>
              <p:nvPr/>
            </p:nvSpPr>
            <p:spPr bwMode="auto">
              <a:xfrm>
                <a:off x="3462" y="1911"/>
                <a:ext cx="252" cy="59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Line 30"/>
              <p:cNvSpPr>
                <a:spLocks noChangeShapeType="1"/>
              </p:cNvSpPr>
              <p:nvPr/>
            </p:nvSpPr>
            <p:spPr bwMode="auto">
              <a:xfrm>
                <a:off x="3443" y="1943"/>
                <a:ext cx="198" cy="50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Line 31"/>
              <p:cNvSpPr>
                <a:spLocks noChangeShapeType="1"/>
              </p:cNvSpPr>
              <p:nvPr/>
            </p:nvSpPr>
            <p:spPr bwMode="auto">
              <a:xfrm>
                <a:off x="3509" y="1843"/>
                <a:ext cx="348" cy="86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Line 32"/>
              <p:cNvSpPr>
                <a:spLocks noChangeShapeType="1"/>
              </p:cNvSpPr>
              <p:nvPr/>
            </p:nvSpPr>
            <p:spPr bwMode="auto">
              <a:xfrm>
                <a:off x="3420" y="1978"/>
                <a:ext cx="148" cy="32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Line 33"/>
              <p:cNvSpPr>
                <a:spLocks noChangeShapeType="1"/>
              </p:cNvSpPr>
              <p:nvPr/>
            </p:nvSpPr>
            <p:spPr bwMode="auto">
              <a:xfrm>
                <a:off x="3383" y="2044"/>
                <a:ext cx="49" cy="12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Line 34"/>
              <p:cNvSpPr>
                <a:spLocks noChangeShapeType="1"/>
              </p:cNvSpPr>
              <p:nvPr/>
            </p:nvSpPr>
            <p:spPr bwMode="auto">
              <a:xfrm>
                <a:off x="3811" y="1802"/>
                <a:ext cx="267" cy="69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Line 35"/>
              <p:cNvSpPr>
                <a:spLocks noChangeShapeType="1"/>
              </p:cNvSpPr>
              <p:nvPr/>
            </p:nvSpPr>
            <p:spPr bwMode="auto">
              <a:xfrm>
                <a:off x="3661" y="1801"/>
                <a:ext cx="344" cy="88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Line 36"/>
              <p:cNvSpPr>
                <a:spLocks noChangeShapeType="1"/>
              </p:cNvSpPr>
              <p:nvPr/>
            </p:nvSpPr>
            <p:spPr bwMode="auto">
              <a:xfrm>
                <a:off x="3922" y="1800"/>
                <a:ext cx="218" cy="53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Line 37"/>
              <p:cNvSpPr>
                <a:spLocks noChangeShapeType="1"/>
              </p:cNvSpPr>
              <p:nvPr/>
            </p:nvSpPr>
            <p:spPr bwMode="auto">
              <a:xfrm>
                <a:off x="4146" y="1800"/>
                <a:ext cx="112" cy="24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" name="Line 38"/>
              <p:cNvSpPr>
                <a:spLocks noChangeShapeType="1"/>
              </p:cNvSpPr>
              <p:nvPr/>
            </p:nvSpPr>
            <p:spPr bwMode="auto">
              <a:xfrm>
                <a:off x="3409" y="2016"/>
                <a:ext cx="78" cy="18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5" name="Line 39"/>
              <p:cNvSpPr>
                <a:spLocks noChangeShapeType="1"/>
              </p:cNvSpPr>
              <p:nvPr/>
            </p:nvSpPr>
            <p:spPr bwMode="auto">
              <a:xfrm>
                <a:off x="4244" y="1799"/>
                <a:ext cx="56" cy="11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" name="Line 40"/>
              <p:cNvSpPr>
                <a:spLocks noChangeShapeType="1"/>
              </p:cNvSpPr>
              <p:nvPr/>
            </p:nvSpPr>
            <p:spPr bwMode="auto">
              <a:xfrm>
                <a:off x="4031" y="1800"/>
                <a:ext cx="163" cy="39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" name="Line 41"/>
              <p:cNvSpPr>
                <a:spLocks noChangeShapeType="1"/>
              </p:cNvSpPr>
              <p:nvPr/>
            </p:nvSpPr>
            <p:spPr bwMode="auto">
              <a:xfrm flipV="1">
                <a:off x="3343" y="1790"/>
                <a:ext cx="1044" cy="291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8" name="Line 42"/>
              <p:cNvSpPr>
                <a:spLocks noChangeShapeType="1"/>
              </p:cNvSpPr>
              <p:nvPr/>
            </p:nvSpPr>
            <p:spPr bwMode="auto">
              <a:xfrm>
                <a:off x="3483" y="1880"/>
                <a:ext cx="303" cy="71"/>
              </a:xfrm>
              <a:prstGeom prst="line">
                <a:avLst/>
              </a:prstGeom>
              <a:noFill/>
              <a:ln w="12700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2" name="Group 46"/>
            <p:cNvGrpSpPr>
              <a:grpSpLocks/>
            </p:cNvGrpSpPr>
            <p:nvPr/>
          </p:nvGrpSpPr>
          <p:grpSpPr bwMode="auto">
            <a:xfrm>
              <a:off x="6792914" y="2565177"/>
              <a:ext cx="695325" cy="342900"/>
              <a:chOff x="3584" y="1599"/>
              <a:chExt cx="438" cy="216"/>
            </a:xfrm>
          </p:grpSpPr>
          <p:sp>
            <p:nvSpPr>
              <p:cNvPr id="43" name="Line 47"/>
              <p:cNvSpPr>
                <a:spLocks noChangeShapeType="1"/>
              </p:cNvSpPr>
              <p:nvPr/>
            </p:nvSpPr>
            <p:spPr bwMode="auto">
              <a:xfrm>
                <a:off x="3584" y="1781"/>
                <a:ext cx="142" cy="34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3953" y="1599"/>
                <a:ext cx="69" cy="15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7" name="Text Box 23"/>
          <p:cNvSpPr txBox="1">
            <a:spLocks noChangeArrowheads="1"/>
          </p:cNvSpPr>
          <p:nvPr/>
        </p:nvSpPr>
        <p:spPr bwMode="auto">
          <a:xfrm>
            <a:off x="685800" y="3048000"/>
            <a:ext cx="26670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仿宋_GB2312" pitchFamily="49" charset="-122"/>
              </a:rPr>
              <a:t>方向：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仿宋_GB2312" pitchFamily="49" charset="-122"/>
              </a:rPr>
              <a:t>右手法则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3683100" y="188957"/>
            <a:ext cx="20961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2800" dirty="0" smtClean="0">
                <a:solidFill>
                  <a:srgbClr val="66FFFF"/>
                </a:solidFill>
                <a:ea typeface="仿宋_GB2312" pitchFamily="49" charset="-122"/>
              </a:rPr>
              <a:t>要点回顾</a:t>
            </a:r>
            <a:endParaRPr lang="zh-CN" altLang="en-US" sz="2800" dirty="0">
              <a:solidFill>
                <a:srgbClr val="66FFFF"/>
              </a:solidFill>
              <a:ea typeface="仿宋_GB2312" pitchFamily="49" charset="-122"/>
            </a:endParaRPr>
          </a:p>
        </p:txBody>
      </p: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611088" y="5302523"/>
            <a:ext cx="5184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66FFFF"/>
                </a:solidFill>
              </a:rPr>
              <a:t>2. 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质点系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ea typeface="仿宋_GB2312" pitchFamily="49" charset="-122"/>
              </a:rPr>
              <a:t>对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O</a:t>
            </a:r>
            <a:r>
              <a:rPr lang="zh-CN" altLang="en-US" dirty="0">
                <a:solidFill>
                  <a:srgbClr val="FFFFFF"/>
                </a:solidFill>
                <a:ea typeface="仿宋_GB2312" pitchFamily="49" charset="-122"/>
              </a:rPr>
              <a:t>点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)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的动量矩</a:t>
            </a:r>
            <a:endParaRPr lang="zh-CN" altLang="en-US" dirty="0">
              <a:solidFill>
                <a:srgbClr val="66FFFF"/>
              </a:solidFill>
            </a:endParaRPr>
          </a:p>
        </p:txBody>
      </p:sp>
      <p:sp>
        <p:nvSpPr>
          <p:cNvPr id="70" name="Text Box 29"/>
          <p:cNvSpPr txBox="1">
            <a:spLocks noChangeArrowheads="1"/>
          </p:cNvSpPr>
          <p:nvPr/>
        </p:nvSpPr>
        <p:spPr bwMode="auto">
          <a:xfrm>
            <a:off x="685800" y="5662885"/>
            <a:ext cx="7990656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质点系对参考点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O 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的动量矩就是质点系所有质点对同一参考点的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动量矩的矢量和</a:t>
            </a:r>
          </a:p>
        </p:txBody>
      </p:sp>
      <p:sp>
        <p:nvSpPr>
          <p:cNvPr id="52" name="Text Box 71"/>
          <p:cNvSpPr txBox="1">
            <a:spLocks noChangeArrowheads="1"/>
          </p:cNvSpPr>
          <p:nvPr/>
        </p:nvSpPr>
        <p:spPr bwMode="auto">
          <a:xfrm>
            <a:off x="204296" y="3761986"/>
            <a:ext cx="8616324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1325" indent="-44132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     质点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对轴的动量矩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：当质点作平面运动时，质点对运动平面内某参考点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O 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（位置矢量在运动平面内）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动量矩也称为质点对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过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O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垂直于运动平面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的轴的动量</a:t>
            </a:r>
            <a:r>
              <a: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矩</a:t>
            </a:r>
          </a:p>
        </p:txBody>
      </p:sp>
    </p:spTree>
    <p:extLst>
      <p:ext uri="{BB962C8B-B14F-4D97-AF65-F5344CB8AC3E}">
        <p14:creationId xmlns:p14="http://schemas.microsoft.com/office/powerpoint/2010/main" val="151472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19" grpId="0" autoUpdateAnimBg="0"/>
      <p:bldP spid="67" grpId="0" build="p" autoUpdateAnimBg="0"/>
      <p:bldP spid="68" grpId="0" autoUpdateAnimBg="0"/>
      <p:bldP spid="69" grpId="0" autoUpdateAnimBg="0"/>
      <p:bldP spid="70" grpId="0" autoUpdateAnimBg="0"/>
      <p:bldP spid="5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22759" y="2170567"/>
            <a:ext cx="6632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66FFFF"/>
                </a:solidFill>
              </a:rPr>
              <a:t>3. 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刚体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ea typeface="仿宋_GB2312" pitchFamily="49" charset="-122"/>
              </a:rPr>
              <a:t>对定轴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z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) 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的动量矩（</a:t>
            </a:r>
            <a:r>
              <a:rPr lang="zh-CN" altLang="zh-CN" dirty="0">
                <a:solidFill>
                  <a:srgbClr val="66FFFF"/>
                </a:solidFill>
                <a:ea typeface="仿宋_GB2312" pitchFamily="49" charset="-122"/>
              </a:rPr>
              <a:t>角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动量）</a:t>
            </a:r>
            <a:endParaRPr lang="zh-CN" altLang="en-US" dirty="0">
              <a:solidFill>
                <a:srgbClr val="66FFFF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876256" y="2154353"/>
            <a:ext cx="1871663" cy="3330575"/>
            <a:chOff x="6876256" y="219406"/>
            <a:chExt cx="1871663" cy="3330575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6876256" y="273381"/>
              <a:ext cx="1871663" cy="3276600"/>
              <a:chOff x="4267" y="983"/>
              <a:chExt cx="1289" cy="2064"/>
            </a:xfrm>
          </p:grpSpPr>
          <p:sp>
            <p:nvSpPr>
              <p:cNvPr id="4" name="Freeform 12"/>
              <p:cNvSpPr>
                <a:spLocks/>
              </p:cNvSpPr>
              <p:nvPr/>
            </p:nvSpPr>
            <p:spPr bwMode="auto">
              <a:xfrm>
                <a:off x="4267" y="1463"/>
                <a:ext cx="1289" cy="1267"/>
              </a:xfrm>
              <a:custGeom>
                <a:avLst/>
                <a:gdLst>
                  <a:gd name="T0" fmla="*/ 1022 w 1289"/>
                  <a:gd name="T1" fmla="*/ 268 h 1267"/>
                  <a:gd name="T2" fmla="*/ 965 w 1289"/>
                  <a:gd name="T3" fmla="*/ 190 h 1267"/>
                  <a:gd name="T4" fmla="*/ 909 w 1289"/>
                  <a:gd name="T5" fmla="*/ 120 h 1267"/>
                  <a:gd name="T6" fmla="*/ 824 w 1289"/>
                  <a:gd name="T7" fmla="*/ 57 h 1267"/>
                  <a:gd name="T8" fmla="*/ 782 w 1289"/>
                  <a:gd name="T9" fmla="*/ 28 h 1267"/>
                  <a:gd name="T10" fmla="*/ 726 w 1289"/>
                  <a:gd name="T11" fmla="*/ 14 h 1267"/>
                  <a:gd name="T12" fmla="*/ 684 w 1289"/>
                  <a:gd name="T13" fmla="*/ 0 h 1267"/>
                  <a:gd name="T14" fmla="*/ 641 w 1289"/>
                  <a:gd name="T15" fmla="*/ 0 h 1267"/>
                  <a:gd name="T16" fmla="*/ 599 w 1289"/>
                  <a:gd name="T17" fmla="*/ 0 h 1267"/>
                  <a:gd name="T18" fmla="*/ 557 w 1289"/>
                  <a:gd name="T19" fmla="*/ 14 h 1267"/>
                  <a:gd name="T20" fmla="*/ 500 w 1289"/>
                  <a:gd name="T21" fmla="*/ 28 h 1267"/>
                  <a:gd name="T22" fmla="*/ 458 w 1289"/>
                  <a:gd name="T23" fmla="*/ 57 h 1267"/>
                  <a:gd name="T24" fmla="*/ 381 w 1289"/>
                  <a:gd name="T25" fmla="*/ 120 h 1267"/>
                  <a:gd name="T26" fmla="*/ 317 w 1289"/>
                  <a:gd name="T27" fmla="*/ 190 h 1267"/>
                  <a:gd name="T28" fmla="*/ 268 w 1289"/>
                  <a:gd name="T29" fmla="*/ 268 h 1267"/>
                  <a:gd name="T30" fmla="*/ 233 w 1289"/>
                  <a:gd name="T31" fmla="*/ 310 h 1267"/>
                  <a:gd name="T32" fmla="*/ 190 w 1289"/>
                  <a:gd name="T33" fmla="*/ 359 h 1267"/>
                  <a:gd name="T34" fmla="*/ 106 w 1289"/>
                  <a:gd name="T35" fmla="*/ 451 h 1267"/>
                  <a:gd name="T36" fmla="*/ 64 w 1289"/>
                  <a:gd name="T37" fmla="*/ 500 h 1267"/>
                  <a:gd name="T38" fmla="*/ 28 w 1289"/>
                  <a:gd name="T39" fmla="*/ 549 h 1267"/>
                  <a:gd name="T40" fmla="*/ 7 w 1289"/>
                  <a:gd name="T41" fmla="*/ 598 h 1267"/>
                  <a:gd name="T42" fmla="*/ 0 w 1289"/>
                  <a:gd name="T43" fmla="*/ 648 h 1267"/>
                  <a:gd name="T44" fmla="*/ 0 w 1289"/>
                  <a:gd name="T45" fmla="*/ 683 h 1267"/>
                  <a:gd name="T46" fmla="*/ 14 w 1289"/>
                  <a:gd name="T47" fmla="*/ 725 h 1267"/>
                  <a:gd name="T48" fmla="*/ 35 w 1289"/>
                  <a:gd name="T49" fmla="*/ 753 h 1267"/>
                  <a:gd name="T50" fmla="*/ 56 w 1289"/>
                  <a:gd name="T51" fmla="*/ 788 h 1267"/>
                  <a:gd name="T52" fmla="*/ 120 w 1289"/>
                  <a:gd name="T53" fmla="*/ 852 h 1267"/>
                  <a:gd name="T54" fmla="*/ 183 w 1289"/>
                  <a:gd name="T55" fmla="*/ 908 h 1267"/>
                  <a:gd name="T56" fmla="*/ 247 w 1289"/>
                  <a:gd name="T57" fmla="*/ 971 h 1267"/>
                  <a:gd name="T58" fmla="*/ 303 w 1289"/>
                  <a:gd name="T59" fmla="*/ 1042 h 1267"/>
                  <a:gd name="T60" fmla="*/ 359 w 1289"/>
                  <a:gd name="T61" fmla="*/ 1105 h 1267"/>
                  <a:gd name="T62" fmla="*/ 416 w 1289"/>
                  <a:gd name="T63" fmla="*/ 1168 h 1267"/>
                  <a:gd name="T64" fmla="*/ 465 w 1289"/>
                  <a:gd name="T65" fmla="*/ 1210 h 1267"/>
                  <a:gd name="T66" fmla="*/ 514 w 1289"/>
                  <a:gd name="T67" fmla="*/ 1239 h 1267"/>
                  <a:gd name="T68" fmla="*/ 578 w 1289"/>
                  <a:gd name="T69" fmla="*/ 1260 h 1267"/>
                  <a:gd name="T70" fmla="*/ 641 w 1289"/>
                  <a:gd name="T71" fmla="*/ 1267 h 1267"/>
                  <a:gd name="T72" fmla="*/ 705 w 1289"/>
                  <a:gd name="T73" fmla="*/ 1260 h 1267"/>
                  <a:gd name="T74" fmla="*/ 768 w 1289"/>
                  <a:gd name="T75" fmla="*/ 1239 h 1267"/>
                  <a:gd name="T76" fmla="*/ 817 w 1289"/>
                  <a:gd name="T77" fmla="*/ 1210 h 1267"/>
                  <a:gd name="T78" fmla="*/ 867 w 1289"/>
                  <a:gd name="T79" fmla="*/ 1168 h 1267"/>
                  <a:gd name="T80" fmla="*/ 930 w 1289"/>
                  <a:gd name="T81" fmla="*/ 1105 h 1267"/>
                  <a:gd name="T82" fmla="*/ 987 w 1289"/>
                  <a:gd name="T83" fmla="*/ 1042 h 1267"/>
                  <a:gd name="T84" fmla="*/ 1036 w 1289"/>
                  <a:gd name="T85" fmla="*/ 971 h 1267"/>
                  <a:gd name="T86" fmla="*/ 1099 w 1289"/>
                  <a:gd name="T87" fmla="*/ 908 h 1267"/>
                  <a:gd name="T88" fmla="*/ 1170 w 1289"/>
                  <a:gd name="T89" fmla="*/ 852 h 1267"/>
                  <a:gd name="T90" fmla="*/ 1226 w 1289"/>
                  <a:gd name="T91" fmla="*/ 788 h 1267"/>
                  <a:gd name="T92" fmla="*/ 1275 w 1289"/>
                  <a:gd name="T93" fmla="*/ 725 h 1267"/>
                  <a:gd name="T94" fmla="*/ 1282 w 1289"/>
                  <a:gd name="T95" fmla="*/ 683 h 1267"/>
                  <a:gd name="T96" fmla="*/ 1289 w 1289"/>
                  <a:gd name="T97" fmla="*/ 648 h 1267"/>
                  <a:gd name="T98" fmla="*/ 1282 w 1289"/>
                  <a:gd name="T99" fmla="*/ 598 h 1267"/>
                  <a:gd name="T100" fmla="*/ 1254 w 1289"/>
                  <a:gd name="T101" fmla="*/ 549 h 1267"/>
                  <a:gd name="T102" fmla="*/ 1219 w 1289"/>
                  <a:gd name="T103" fmla="*/ 500 h 1267"/>
                  <a:gd name="T104" fmla="*/ 1184 w 1289"/>
                  <a:gd name="T105" fmla="*/ 451 h 1267"/>
                  <a:gd name="T106" fmla="*/ 1092 w 1289"/>
                  <a:gd name="T107" fmla="*/ 359 h 1267"/>
                  <a:gd name="T108" fmla="*/ 1057 w 1289"/>
                  <a:gd name="T109" fmla="*/ 310 h 1267"/>
                  <a:gd name="T110" fmla="*/ 1022 w 1289"/>
                  <a:gd name="T111" fmla="*/ 268 h 1267"/>
                  <a:gd name="T112" fmla="*/ 1022 w 1289"/>
                  <a:gd name="T113" fmla="*/ 268 h 12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89"/>
                  <a:gd name="T172" fmla="*/ 0 h 1267"/>
                  <a:gd name="T173" fmla="*/ 1289 w 1289"/>
                  <a:gd name="T174" fmla="*/ 1267 h 126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89" h="1267">
                    <a:moveTo>
                      <a:pt x="1022" y="268"/>
                    </a:moveTo>
                    <a:lnTo>
                      <a:pt x="965" y="190"/>
                    </a:lnTo>
                    <a:lnTo>
                      <a:pt x="909" y="120"/>
                    </a:lnTo>
                    <a:lnTo>
                      <a:pt x="824" y="57"/>
                    </a:lnTo>
                    <a:lnTo>
                      <a:pt x="782" y="28"/>
                    </a:lnTo>
                    <a:lnTo>
                      <a:pt x="726" y="14"/>
                    </a:lnTo>
                    <a:lnTo>
                      <a:pt x="684" y="0"/>
                    </a:lnTo>
                    <a:lnTo>
                      <a:pt x="641" y="0"/>
                    </a:lnTo>
                    <a:lnTo>
                      <a:pt x="599" y="0"/>
                    </a:lnTo>
                    <a:lnTo>
                      <a:pt x="557" y="14"/>
                    </a:lnTo>
                    <a:lnTo>
                      <a:pt x="500" y="28"/>
                    </a:lnTo>
                    <a:lnTo>
                      <a:pt x="458" y="57"/>
                    </a:lnTo>
                    <a:lnTo>
                      <a:pt x="381" y="120"/>
                    </a:lnTo>
                    <a:lnTo>
                      <a:pt x="317" y="190"/>
                    </a:lnTo>
                    <a:lnTo>
                      <a:pt x="268" y="268"/>
                    </a:lnTo>
                    <a:lnTo>
                      <a:pt x="233" y="310"/>
                    </a:lnTo>
                    <a:lnTo>
                      <a:pt x="190" y="359"/>
                    </a:lnTo>
                    <a:lnTo>
                      <a:pt x="106" y="451"/>
                    </a:lnTo>
                    <a:lnTo>
                      <a:pt x="64" y="500"/>
                    </a:lnTo>
                    <a:lnTo>
                      <a:pt x="28" y="549"/>
                    </a:lnTo>
                    <a:lnTo>
                      <a:pt x="7" y="598"/>
                    </a:lnTo>
                    <a:lnTo>
                      <a:pt x="0" y="648"/>
                    </a:lnTo>
                    <a:lnTo>
                      <a:pt x="0" y="683"/>
                    </a:lnTo>
                    <a:lnTo>
                      <a:pt x="14" y="725"/>
                    </a:lnTo>
                    <a:lnTo>
                      <a:pt x="35" y="753"/>
                    </a:lnTo>
                    <a:lnTo>
                      <a:pt x="56" y="788"/>
                    </a:lnTo>
                    <a:lnTo>
                      <a:pt x="120" y="852"/>
                    </a:lnTo>
                    <a:lnTo>
                      <a:pt x="183" y="908"/>
                    </a:lnTo>
                    <a:lnTo>
                      <a:pt x="247" y="971"/>
                    </a:lnTo>
                    <a:lnTo>
                      <a:pt x="303" y="1042"/>
                    </a:lnTo>
                    <a:lnTo>
                      <a:pt x="359" y="1105"/>
                    </a:lnTo>
                    <a:lnTo>
                      <a:pt x="416" y="1168"/>
                    </a:lnTo>
                    <a:lnTo>
                      <a:pt x="465" y="1210"/>
                    </a:lnTo>
                    <a:lnTo>
                      <a:pt x="514" y="1239"/>
                    </a:lnTo>
                    <a:lnTo>
                      <a:pt x="578" y="1260"/>
                    </a:lnTo>
                    <a:lnTo>
                      <a:pt x="641" y="1267"/>
                    </a:lnTo>
                    <a:lnTo>
                      <a:pt x="705" y="1260"/>
                    </a:lnTo>
                    <a:lnTo>
                      <a:pt x="768" y="1239"/>
                    </a:lnTo>
                    <a:lnTo>
                      <a:pt x="817" y="1210"/>
                    </a:lnTo>
                    <a:lnTo>
                      <a:pt x="867" y="1168"/>
                    </a:lnTo>
                    <a:lnTo>
                      <a:pt x="930" y="1105"/>
                    </a:lnTo>
                    <a:lnTo>
                      <a:pt x="987" y="1042"/>
                    </a:lnTo>
                    <a:lnTo>
                      <a:pt x="1036" y="971"/>
                    </a:lnTo>
                    <a:lnTo>
                      <a:pt x="1099" y="908"/>
                    </a:lnTo>
                    <a:lnTo>
                      <a:pt x="1170" y="852"/>
                    </a:lnTo>
                    <a:lnTo>
                      <a:pt x="1226" y="788"/>
                    </a:lnTo>
                    <a:lnTo>
                      <a:pt x="1275" y="725"/>
                    </a:lnTo>
                    <a:lnTo>
                      <a:pt x="1282" y="683"/>
                    </a:lnTo>
                    <a:lnTo>
                      <a:pt x="1289" y="648"/>
                    </a:lnTo>
                    <a:lnTo>
                      <a:pt x="1282" y="598"/>
                    </a:lnTo>
                    <a:lnTo>
                      <a:pt x="1254" y="549"/>
                    </a:lnTo>
                    <a:lnTo>
                      <a:pt x="1219" y="500"/>
                    </a:lnTo>
                    <a:lnTo>
                      <a:pt x="1184" y="451"/>
                    </a:lnTo>
                    <a:lnTo>
                      <a:pt x="1092" y="359"/>
                    </a:lnTo>
                    <a:lnTo>
                      <a:pt x="1057" y="310"/>
                    </a:lnTo>
                    <a:lnTo>
                      <a:pt x="1022" y="2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round/>
                <a:headEnd/>
                <a:tailEnd/>
              </a:ln>
              <a:scene3d>
                <a:camera prst="legacyPerspectiveTop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</p:spPr>
            <p:txBody>
              <a:bodyPr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13"/>
              <p:cNvSpPr>
                <a:spLocks/>
              </p:cNvSpPr>
              <p:nvPr/>
            </p:nvSpPr>
            <p:spPr bwMode="auto">
              <a:xfrm>
                <a:off x="5289" y="1724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7 w 7"/>
                  <a:gd name="T5" fmla="*/ 0 h 7"/>
                  <a:gd name="T6" fmla="*/ 0 w 7"/>
                  <a:gd name="T7" fmla="*/ 7 h 7"/>
                  <a:gd name="T8" fmla="*/ 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Line 14"/>
              <p:cNvSpPr>
                <a:spLocks noChangeShapeType="1"/>
              </p:cNvSpPr>
              <p:nvPr/>
            </p:nvSpPr>
            <p:spPr bwMode="auto">
              <a:xfrm flipV="1">
                <a:off x="4939" y="1415"/>
                <a:ext cx="0" cy="1344"/>
              </a:xfrm>
              <a:prstGeom prst="line">
                <a:avLst/>
              </a:prstGeom>
              <a:noFill/>
              <a:ln w="57150">
                <a:solidFill>
                  <a:srgbClr val="FFFF66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4699" y="2903"/>
                <a:ext cx="480" cy="144"/>
                <a:chOff x="4176" y="2496"/>
                <a:chExt cx="480" cy="144"/>
              </a:xfrm>
            </p:grpSpPr>
            <p:sp>
              <p:nvSpPr>
                <p:cNvPr id="13" name="Line 16"/>
                <p:cNvSpPr>
                  <a:spLocks noChangeShapeType="1"/>
                </p:cNvSpPr>
                <p:nvPr/>
              </p:nvSpPr>
              <p:spPr bwMode="auto">
                <a:xfrm>
                  <a:off x="4320" y="2496"/>
                  <a:ext cx="0" cy="144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Line 17"/>
                <p:cNvSpPr>
                  <a:spLocks noChangeShapeType="1"/>
                </p:cNvSpPr>
                <p:nvPr/>
              </p:nvSpPr>
              <p:spPr bwMode="auto">
                <a:xfrm>
                  <a:off x="4176" y="2640"/>
                  <a:ext cx="480" cy="0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Line 18"/>
                <p:cNvSpPr>
                  <a:spLocks noChangeShapeType="1"/>
                </p:cNvSpPr>
                <p:nvPr/>
              </p:nvSpPr>
              <p:spPr bwMode="auto">
                <a:xfrm>
                  <a:off x="4512" y="2496"/>
                  <a:ext cx="0" cy="144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8" name="Line 19"/>
              <p:cNvSpPr>
                <a:spLocks noChangeShapeType="1"/>
              </p:cNvSpPr>
              <p:nvPr/>
            </p:nvSpPr>
            <p:spPr bwMode="auto">
              <a:xfrm flipV="1">
                <a:off x="4939" y="983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" name="Line 20"/>
              <p:cNvSpPr>
                <a:spLocks noChangeShapeType="1"/>
              </p:cNvSpPr>
              <p:nvPr/>
            </p:nvSpPr>
            <p:spPr bwMode="auto">
              <a:xfrm flipV="1">
                <a:off x="4939" y="2711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00FF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0" name="Group 21"/>
              <p:cNvGrpSpPr>
                <a:grpSpLocks/>
              </p:cNvGrpSpPr>
              <p:nvPr/>
            </p:nvGrpSpPr>
            <p:grpSpPr bwMode="auto">
              <a:xfrm>
                <a:off x="4843" y="1127"/>
                <a:ext cx="192" cy="288"/>
                <a:chOff x="4320" y="720"/>
                <a:chExt cx="192" cy="288"/>
              </a:xfrm>
            </p:grpSpPr>
            <p:sp>
              <p:nvSpPr>
                <p:cNvPr id="11" name="Line 22"/>
                <p:cNvSpPr>
                  <a:spLocks noChangeShapeType="1"/>
                </p:cNvSpPr>
                <p:nvPr/>
              </p:nvSpPr>
              <p:spPr bwMode="auto">
                <a:xfrm>
                  <a:off x="4320" y="720"/>
                  <a:ext cx="0" cy="288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Line 23"/>
                <p:cNvSpPr>
                  <a:spLocks noChangeShapeType="1"/>
                </p:cNvSpPr>
                <p:nvPr/>
              </p:nvSpPr>
              <p:spPr bwMode="auto">
                <a:xfrm>
                  <a:off x="4512" y="720"/>
                  <a:ext cx="0" cy="288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7006431" y="1797381"/>
              <a:ext cx="1524000" cy="53340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V="1">
              <a:off x="8197056" y="2125993"/>
              <a:ext cx="457200" cy="15240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6"/>
            <p:cNvSpPr>
              <a:spLocks noChangeArrowheads="1"/>
            </p:cNvSpPr>
            <p:nvPr/>
          </p:nvSpPr>
          <p:spPr bwMode="auto">
            <a:xfrm>
              <a:off x="7997031" y="2025981"/>
              <a:ext cx="3254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00"/>
                  </a:solidFill>
                  <a:sym typeface="Symbol" panose="05050102010706020507" pitchFamily="18" charset="2"/>
                </a:rPr>
                <a:t>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19" name="Object 2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24763745"/>
                </p:ext>
              </p:extLst>
            </p:nvPr>
          </p:nvGraphicFramePr>
          <p:xfrm>
            <a:off x="7960519" y="2327606"/>
            <a:ext cx="5715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8" name="公式" r:id="rId3" imgW="466728" imgH="323920" progId="Equation.3">
                    <p:embed/>
                  </p:oleObj>
                </mc:Choice>
                <mc:Fallback>
                  <p:oleObj name="公式" r:id="rId3" imgW="466728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60519" y="2327606"/>
                          <a:ext cx="5715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739514637"/>
                </p:ext>
              </p:extLst>
            </p:nvPr>
          </p:nvGraphicFramePr>
          <p:xfrm>
            <a:off x="7989094" y="1832306"/>
            <a:ext cx="158750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9" name="公式" r:id="rId5" imgW="114185" imgH="323920" progId="Equation.3">
                    <p:embed/>
                  </p:oleObj>
                </mc:Choice>
                <mc:Fallback>
                  <p:oleObj name="公式" r:id="rId5" imgW="114185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9094" y="1832306"/>
                          <a:ext cx="158750" cy="344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68786424"/>
                </p:ext>
              </p:extLst>
            </p:nvPr>
          </p:nvGraphicFramePr>
          <p:xfrm>
            <a:off x="8460581" y="1637043"/>
            <a:ext cx="280988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0" name="公式" r:id="rId7" imgW="171412" imgH="323920" progId="Equation.3">
                    <p:embed/>
                  </p:oleObj>
                </mc:Choice>
                <mc:Fallback>
                  <p:oleObj name="公式" r:id="rId7" imgW="171412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0581" y="1637043"/>
                          <a:ext cx="280988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7420769" y="186088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>
                  <a:solidFill>
                    <a:srgbClr val="00FFFF"/>
                  </a:solidFill>
                </a:rPr>
                <a:t>O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23" name="Object 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30636710"/>
                </p:ext>
              </p:extLst>
            </p:nvPr>
          </p:nvGraphicFramePr>
          <p:xfrm>
            <a:off x="7933531" y="219406"/>
            <a:ext cx="223838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11" name="公式" r:id="rId9" imgW="171412" imgH="190573" progId="Equation.3">
                    <p:embed/>
                  </p:oleObj>
                </mc:Choice>
                <mc:Fallback>
                  <p:oleObj name="公式" r:id="rId9" imgW="171412" imgH="1905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3531" y="219406"/>
                          <a:ext cx="223838" cy="233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Line 32"/>
            <p:cNvSpPr>
              <a:spLocks noChangeShapeType="1"/>
            </p:cNvSpPr>
            <p:nvPr/>
          </p:nvSpPr>
          <p:spPr bwMode="auto">
            <a:xfrm>
              <a:off x="7847806" y="2081543"/>
              <a:ext cx="314325" cy="200025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5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417434"/>
              </p:ext>
            </p:extLst>
          </p:nvPr>
        </p:nvGraphicFramePr>
        <p:xfrm>
          <a:off x="2772272" y="2779596"/>
          <a:ext cx="15859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2" name="公式" r:id="rId11" imgW="1695499" imgH="628675" progId="Equation.3">
                  <p:embed/>
                </p:oleObj>
              </mc:Choice>
              <mc:Fallback>
                <p:oleObj name="公式" r:id="rId11" imgW="1695499" imgH="6286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272" y="2779596"/>
                        <a:ext cx="15859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624550"/>
              </p:ext>
            </p:extLst>
          </p:nvPr>
        </p:nvGraphicFramePr>
        <p:xfrm>
          <a:off x="4428034" y="2827221"/>
          <a:ext cx="8159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3" name="公式" r:id="rId13" imgW="819271" imgH="314203" progId="Equation.3">
                  <p:embed/>
                </p:oleObj>
              </mc:Choice>
              <mc:Fallback>
                <p:oleObj name="公式" r:id="rId13" imgW="819271" imgH="31420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034" y="2827221"/>
                        <a:ext cx="8159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390102"/>
              </p:ext>
            </p:extLst>
          </p:nvPr>
        </p:nvGraphicFramePr>
        <p:xfrm>
          <a:off x="827584" y="2771659"/>
          <a:ext cx="1909763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4" name="公式" r:id="rId15" imgW="2066937" imgH="619228" progId="Equation.3">
                  <p:embed/>
                </p:oleObj>
              </mc:Choice>
              <mc:Fallback>
                <p:oleObj name="公式" r:id="rId15" imgW="2066937" imgH="61922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71659"/>
                        <a:ext cx="1909763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89445" y="3690806"/>
            <a:ext cx="53355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7675" indent="-4476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FFFF00"/>
                </a:solidFill>
              </a:rPr>
              <a:t>二</a:t>
            </a:r>
            <a:r>
              <a:rPr lang="en-US" altLang="zh-CN" sz="2800" dirty="0">
                <a:solidFill>
                  <a:srgbClr val="FFFF00"/>
                </a:solidFill>
              </a:rPr>
              <a:t>.  </a:t>
            </a:r>
            <a:r>
              <a:rPr lang="zh-CN" altLang="en-US" sz="2800" dirty="0">
                <a:solidFill>
                  <a:srgbClr val="FFFF00"/>
                </a:solidFill>
              </a:rPr>
              <a:t>动量矩</a:t>
            </a:r>
            <a:r>
              <a:rPr lang="zh-CN" altLang="zh-CN" sz="2800" dirty="0">
                <a:solidFill>
                  <a:srgbClr val="FFFF00"/>
                </a:solidFill>
              </a:rPr>
              <a:t>定理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62470" y="4340094"/>
            <a:ext cx="3671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质点的动量矩定理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03368"/>
              </p:ext>
            </p:extLst>
          </p:nvPr>
        </p:nvGraphicFramePr>
        <p:xfrm>
          <a:off x="2339752" y="5198048"/>
          <a:ext cx="13366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5" name="公式" r:id="rId17" imgW="514237" imgH="114182" progId="Equation.3">
                  <p:embed/>
                </p:oleObj>
              </mc:Choice>
              <mc:Fallback>
                <p:oleObj name="公式" r:id="rId17" imgW="514237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198048"/>
                        <a:ext cx="1336675" cy="46355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4852333" y="5209032"/>
            <a:ext cx="2454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66FFFF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微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分形式</a:t>
            </a:r>
            <a:endParaRPr lang="zh-CN" altLang="en-US" sz="2000" dirty="0">
              <a:solidFill>
                <a:srgbClr val="66FFFF"/>
              </a:solidFill>
              <a:ea typeface="楷体_GB2312" pitchFamily="49" charset="-122"/>
            </a:endParaRPr>
          </a:p>
        </p:txBody>
      </p:sp>
      <p:graphicFrame>
        <p:nvGraphicFramePr>
          <p:cNvPr id="3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414678"/>
              </p:ext>
            </p:extLst>
          </p:nvPr>
        </p:nvGraphicFramePr>
        <p:xfrm>
          <a:off x="1862743" y="5810179"/>
          <a:ext cx="24288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6" name="公式" r:id="rId19" imgW="1028745" imgH="247529" progId="Equation.3">
                  <p:embed/>
                </p:oleObj>
              </mc:Choice>
              <mc:Fallback>
                <p:oleObj name="公式" r:id="rId19" imgW="1028745" imgH="247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743" y="5810179"/>
                        <a:ext cx="2428875" cy="763587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881154" y="6000730"/>
            <a:ext cx="248805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66FFFF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积分形式</a:t>
            </a: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539552" y="6021288"/>
            <a:ext cx="1150938" cy="466725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冲量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矩</a:t>
            </a:r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4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345950"/>
              </p:ext>
            </p:extLst>
          </p:nvPr>
        </p:nvGraphicFramePr>
        <p:xfrm>
          <a:off x="3889981" y="4078937"/>
          <a:ext cx="30575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7" name="公式" r:id="rId21" imgW="1314342" imgH="285860" progId="Equation.3">
                  <p:embed/>
                </p:oleObj>
              </mc:Choice>
              <mc:Fallback>
                <p:oleObj name="公式" r:id="rId21" imgW="1314342" imgH="2858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981" y="4078937"/>
                        <a:ext cx="3057525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AutoShape 13"/>
          <p:cNvSpPr>
            <a:spLocks noChangeArrowheads="1"/>
          </p:cNvSpPr>
          <p:nvPr/>
        </p:nvSpPr>
        <p:spPr bwMode="auto">
          <a:xfrm rot="8341721">
            <a:off x="3578323" y="4835189"/>
            <a:ext cx="818575" cy="345766"/>
          </a:xfrm>
          <a:prstGeom prst="rightArrow">
            <a:avLst>
              <a:gd name="adj1" fmla="val 50000"/>
              <a:gd name="adj2" fmla="val 62569"/>
            </a:avLst>
          </a:prstGeom>
          <a:solidFill>
            <a:srgbClr val="FFCCFF"/>
          </a:solidFill>
          <a:ln w="9525" algn="ctr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256708"/>
              </p:ext>
            </p:extLst>
          </p:nvPr>
        </p:nvGraphicFramePr>
        <p:xfrm>
          <a:off x="3339009" y="3393574"/>
          <a:ext cx="2260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8" name="Equation" r:id="rId23" imgW="1130300" imgH="419100" progId="Equation.DSMT4">
                  <p:embed/>
                </p:oleObj>
              </mc:Choice>
              <mc:Fallback>
                <p:oleObj name="Equation" r:id="rId23" imgW="1130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9009" y="3393574"/>
                        <a:ext cx="2260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Line 58"/>
          <p:cNvSpPr>
            <a:spLocks noChangeShapeType="1"/>
          </p:cNvSpPr>
          <p:nvPr/>
        </p:nvSpPr>
        <p:spPr bwMode="auto">
          <a:xfrm flipV="1">
            <a:off x="5850443" y="4240186"/>
            <a:ext cx="801687" cy="4365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286875"/>
              </p:ext>
            </p:extLst>
          </p:nvPr>
        </p:nvGraphicFramePr>
        <p:xfrm>
          <a:off x="1445044" y="370737"/>
          <a:ext cx="31162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9" name="公式" r:id="rId25" imgW="3438507" imgH="542836" progId="Equation.3">
                  <p:embed/>
                </p:oleObj>
              </mc:Choice>
              <mc:Fallback>
                <p:oleObj name="公式" r:id="rId25" imgW="3438507" imgH="54283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044" y="370737"/>
                        <a:ext cx="31162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8820" y="935213"/>
            <a:ext cx="59753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质点系的动量矩</a:t>
            </a:r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角动量</a:t>
            </a:r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可分为两项</a:t>
            </a:r>
          </a:p>
        </p:txBody>
      </p:sp>
      <p:graphicFrame>
        <p:nvGraphicFramePr>
          <p:cNvPr id="63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14293"/>
              </p:ext>
            </p:extLst>
          </p:nvPr>
        </p:nvGraphicFramePr>
        <p:xfrm>
          <a:off x="1448320" y="1654351"/>
          <a:ext cx="20224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0" name="公式" r:id="rId27" imgW="2190840" imgH="390594" progId="Equation.3">
                  <p:embed/>
                </p:oleObj>
              </mc:Choice>
              <mc:Fallback>
                <p:oleObj name="公式" r:id="rId27" imgW="2190840" imgH="3905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320" y="1654351"/>
                        <a:ext cx="20224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680668"/>
              </p:ext>
            </p:extLst>
          </p:nvPr>
        </p:nvGraphicFramePr>
        <p:xfrm>
          <a:off x="4040707" y="1654351"/>
          <a:ext cx="25923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1" name="公式" r:id="rId29" imgW="2838428" imgH="400042" progId="Equation.3">
                  <p:embed/>
                </p:oleObj>
              </mc:Choice>
              <mc:Fallback>
                <p:oleObj name="公式" r:id="rId29" imgW="283842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707" y="1654351"/>
                        <a:ext cx="2592388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921686"/>
              </p:ext>
            </p:extLst>
          </p:nvPr>
        </p:nvGraphicFramePr>
        <p:xfrm>
          <a:off x="5625032" y="935213"/>
          <a:ext cx="1930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2" name="公式" r:id="rId31" imgW="857332" imgH="161960" progId="Equation.3">
                  <p:embed/>
                </p:oleObj>
              </mc:Choice>
              <mc:Fallback>
                <p:oleObj name="公式" r:id="rId31" imgW="857332" imgH="16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5032" y="935213"/>
                        <a:ext cx="1930400" cy="5334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29" grpId="0" autoUpdateAnimBg="0"/>
      <p:bldP spid="30" grpId="0" autoUpdateAnimBg="0"/>
      <p:bldP spid="32" grpId="0" autoUpdateAnimBg="0"/>
      <p:bldP spid="34" grpId="0" autoUpdateAnimBg="0"/>
      <p:bldP spid="35" grpId="0" animBg="1" autoUpdateAnimBg="0"/>
      <p:bldP spid="46" grpId="0" animBg="1"/>
      <p:bldP spid="48" grpId="0" animBg="1"/>
      <p:bldP spid="6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23528" y="188640"/>
            <a:ext cx="453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66FFFF"/>
                </a:solidFill>
              </a:rPr>
              <a:t>2. </a:t>
            </a:r>
            <a:r>
              <a:rPr lang="zh-CN" altLang="en-US" dirty="0">
                <a:solidFill>
                  <a:srgbClr val="66FFFF"/>
                </a:solidFill>
              </a:rPr>
              <a:t>质点系的动量矩定理</a:t>
            </a:r>
          </a:p>
        </p:txBody>
      </p:sp>
      <p:graphicFrame>
        <p:nvGraphicFramePr>
          <p:cNvPr id="11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0825509"/>
              </p:ext>
            </p:extLst>
          </p:nvPr>
        </p:nvGraphicFramePr>
        <p:xfrm>
          <a:off x="2411412" y="714762"/>
          <a:ext cx="1800547" cy="542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9" name="公式" r:id="rId3" imgW="1524086" imgH="390594" progId="Equation.3">
                  <p:embed/>
                </p:oleObj>
              </mc:Choice>
              <mc:Fallback>
                <p:oleObj name="公式" r:id="rId3" imgW="1524086" imgH="3905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2" y="714762"/>
                        <a:ext cx="1800547" cy="542926"/>
                      </a:xfrm>
                      <a:prstGeom prst="rect">
                        <a:avLst/>
                      </a:prstGeom>
                      <a:solidFill>
                        <a:srgbClr val="00808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860032" y="714762"/>
            <a:ext cx="22319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en-US" altLang="zh-CN" dirty="0">
                <a:solidFill>
                  <a:srgbClr val="66FFFF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微分形式</a:t>
            </a:r>
          </a:p>
        </p:txBody>
      </p:sp>
      <p:graphicFrame>
        <p:nvGraphicFramePr>
          <p:cNvPr id="1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135971"/>
              </p:ext>
            </p:extLst>
          </p:nvPr>
        </p:nvGraphicFramePr>
        <p:xfrm>
          <a:off x="765175" y="1308076"/>
          <a:ext cx="42545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0" name="公式" r:id="rId5" imgW="4476699" imgH="657288" progId="Equation.3">
                  <p:embed/>
                </p:oleObj>
              </mc:Choice>
              <mc:Fallback>
                <p:oleObj name="公式" r:id="rId5" imgW="4476699" imgH="65728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" y="1308076"/>
                        <a:ext cx="4254500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19675" y="1350938"/>
            <a:ext cx="25050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66FFFF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积分形式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827088" y="2135163"/>
            <a:ext cx="7812087" cy="466725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质点系所受</a:t>
            </a:r>
            <a:r>
              <a:rPr lang="zh-CN" altLang="en-US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合外力矩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冲量矩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等于质点系动量矩的增量</a:t>
            </a:r>
            <a:endParaRPr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95536" y="2755976"/>
            <a:ext cx="475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66FFFF"/>
                </a:solidFill>
                <a:sym typeface="Symbol" panose="05050102010706020507" pitchFamily="18" charset="2"/>
              </a:rPr>
              <a:t>3. </a:t>
            </a:r>
            <a:r>
              <a:rPr lang="zh-CN" altLang="en-US" dirty="0">
                <a:solidFill>
                  <a:srgbClr val="66FFFF"/>
                </a:solidFill>
              </a:rPr>
              <a:t>刚体定轴转动的动量矩定理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798227"/>
              </p:ext>
            </p:extLst>
          </p:nvPr>
        </p:nvGraphicFramePr>
        <p:xfrm>
          <a:off x="3381027" y="3282429"/>
          <a:ext cx="13493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1" name="Equation" r:id="rId7" imgW="485894" imgH="314203" progId="Equation.3">
                  <p:embed/>
                </p:oleObj>
              </mc:Choice>
              <mc:Fallback>
                <p:oleObj name="Equation" r:id="rId7" imgW="485894" imgH="3142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027" y="3282429"/>
                        <a:ext cx="134937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990630"/>
              </p:ext>
            </p:extLst>
          </p:nvPr>
        </p:nvGraphicFramePr>
        <p:xfrm>
          <a:off x="1004540" y="3307829"/>
          <a:ext cx="7048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2" name="Equation" r:id="rId9" imgW="219192" imgH="314203" progId="Equation.3">
                  <p:embed/>
                </p:oleObj>
              </mc:Choice>
              <mc:Fallback>
                <p:oleObj name="Equation" r:id="rId9" imgW="219192" imgH="3142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540" y="3307829"/>
                        <a:ext cx="70485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4618"/>
              </p:ext>
            </p:extLst>
          </p:nvPr>
        </p:nvGraphicFramePr>
        <p:xfrm>
          <a:off x="4665253" y="3535085"/>
          <a:ext cx="1019286" cy="592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3" name="Equation" r:id="rId11" imgW="406080" imgH="228600" progId="Equation.DSMT4">
                  <p:embed/>
                </p:oleObj>
              </mc:Choice>
              <mc:Fallback>
                <p:oleObj name="Equation" r:id="rId11" imgW="406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5253" y="3535085"/>
                        <a:ext cx="1019286" cy="5922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788640" y="3268141"/>
            <a:ext cx="5943600" cy="10668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solidFill>
                <a:srgbClr val="000000"/>
              </a:solidFill>
            </a:endParaRPr>
          </a:p>
        </p:txBody>
      </p:sp>
      <p:graphicFrame>
        <p:nvGraphicFramePr>
          <p:cNvPr id="21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76351"/>
              </p:ext>
            </p:extLst>
          </p:nvPr>
        </p:nvGraphicFramePr>
        <p:xfrm>
          <a:off x="1723677" y="3331641"/>
          <a:ext cx="162560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4" name="Equation" r:id="rId13" imgW="600079" imgH="314203" progId="Equation.3">
                  <p:embed/>
                </p:oleObj>
              </mc:Choice>
              <mc:Fallback>
                <p:oleObj name="Equation" r:id="rId13" imgW="600079" imgH="3142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3677" y="3331641"/>
                        <a:ext cx="162560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841386"/>
              </p:ext>
            </p:extLst>
          </p:nvPr>
        </p:nvGraphicFramePr>
        <p:xfrm>
          <a:off x="5688183" y="3558727"/>
          <a:ext cx="847725" cy="54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5" name="Equation" r:id="rId15" imgW="355320" imgH="228600" progId="Equation.DSMT4">
                  <p:embed/>
                </p:oleObj>
              </mc:Choice>
              <mc:Fallback>
                <p:oleObj name="Equation" r:id="rId15" imgW="355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88183" y="3558727"/>
                        <a:ext cx="847725" cy="544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529591" y="4801899"/>
            <a:ext cx="16795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66FF33"/>
                </a:solidFill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rgbClr val="66FF33"/>
                </a:solidFill>
                <a:ea typeface="楷体_GB2312" pitchFamily="49" charset="-122"/>
              </a:rPr>
              <a:t>冲量矩</a:t>
            </a:r>
            <a:endParaRPr lang="zh-CN" altLang="en-US" sz="2200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24" name="AutoShape 16"/>
          <p:cNvSpPr>
            <a:spLocks noChangeArrowheads="1"/>
          </p:cNvSpPr>
          <p:nvPr/>
        </p:nvSpPr>
        <p:spPr bwMode="auto">
          <a:xfrm>
            <a:off x="1836104" y="4725699"/>
            <a:ext cx="6096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solidFill>
                <a:srgbClr val="000000"/>
              </a:solidFill>
            </a:endParaRPr>
          </a:p>
        </p:txBody>
      </p:sp>
      <p:graphicFrame>
        <p:nvGraphicFramePr>
          <p:cNvPr id="25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607031"/>
              </p:ext>
            </p:extLst>
          </p:nvPr>
        </p:nvGraphicFramePr>
        <p:xfrm>
          <a:off x="2566354" y="4370099"/>
          <a:ext cx="4608512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6" name="Equation" r:id="rId17" imgW="1714394" imgH="457267" progId="Equation.DSMT4">
                  <p:embed/>
                </p:oleObj>
              </mc:Choice>
              <mc:Fallback>
                <p:oleObj name="Equation" r:id="rId17" imgW="1714394" imgH="45726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354" y="4370099"/>
                        <a:ext cx="4608512" cy="1277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8"/>
          <p:cNvSpPr>
            <a:spLocks noChangeArrowheads="1"/>
          </p:cNvSpPr>
          <p:nvPr/>
        </p:nvSpPr>
        <p:spPr bwMode="auto">
          <a:xfrm>
            <a:off x="597545" y="5703639"/>
            <a:ext cx="7862887" cy="461665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定轴转动刚体所受</a:t>
            </a: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  <a:ea typeface="楷体_GB2312" pitchFamily="49" charset="-122"/>
              </a:rPr>
              <a:t>合外力矩</a:t>
            </a:r>
            <a:r>
              <a:rPr lang="zh-CN" altLang="en-US" dirty="0">
                <a:solidFill>
                  <a:srgbClr val="FFFFFF"/>
                </a:solidFill>
                <a:latin typeface="宋体" panose="02010600030101010101" pitchFamily="2" charset="-122"/>
                <a:ea typeface="楷体_GB2312" pitchFamily="49" charset="-122"/>
              </a:rPr>
              <a:t>的冲量矩等于其动量矩的增量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72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2" grpId="0"/>
      <p:bldP spid="14" grpId="0"/>
      <p:bldP spid="15" grpId="0" animBg="1" autoUpdateAnimBg="0"/>
      <p:bldP spid="16" grpId="0" autoUpdateAnimBg="0"/>
      <p:bldP spid="20" grpId="0" animBg="1"/>
      <p:bldP spid="23" grpId="0" build="p" autoUpdateAnimBg="0"/>
      <p:bldP spid="24" grpId="0" animBg="1"/>
      <p:bldP spid="2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257001"/>
              </p:ext>
            </p:extLst>
          </p:nvPr>
        </p:nvGraphicFramePr>
        <p:xfrm>
          <a:off x="2987824" y="1868756"/>
          <a:ext cx="249237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1" name="公式" r:id="rId3" imgW="1142930" imgH="428655" progId="Equation.3">
                  <p:embed/>
                </p:oleObj>
              </mc:Choice>
              <mc:Fallback>
                <p:oleObj name="公式" r:id="rId3" imgW="1142930" imgH="4286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868756"/>
                        <a:ext cx="2492375" cy="1068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8"/>
          <p:cNvSpPr txBox="1">
            <a:spLocks noChangeArrowheads="1"/>
          </p:cNvSpPr>
          <p:nvPr/>
        </p:nvSpPr>
        <p:spPr bwMode="auto">
          <a:xfrm>
            <a:off x="755576" y="2937144"/>
            <a:ext cx="4913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1938" indent="-26193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有心力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的动量矩守恒。</a:t>
            </a:r>
          </a:p>
        </p:txBody>
      </p:sp>
      <p:sp>
        <p:nvSpPr>
          <p:cNvPr id="4" name="Text Box 50"/>
          <p:cNvSpPr txBox="1">
            <a:spLocks noChangeArrowheads="1"/>
          </p:cNvSpPr>
          <p:nvPr/>
        </p:nvSpPr>
        <p:spPr bwMode="auto">
          <a:xfrm>
            <a:off x="683768" y="2155558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(1)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守恒条件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79512" y="188640"/>
            <a:ext cx="7423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7675" indent="-44767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FFFF00"/>
                </a:solidFill>
              </a:rPr>
              <a:t>三</a:t>
            </a:r>
            <a:r>
              <a:rPr lang="en-US" altLang="zh-CN" sz="2800" dirty="0">
                <a:solidFill>
                  <a:srgbClr val="FFFF00"/>
                </a:solidFill>
              </a:rPr>
              <a:t>.</a:t>
            </a:r>
            <a:r>
              <a:rPr lang="zh-CN" altLang="zh-CN" sz="2800" dirty="0">
                <a:solidFill>
                  <a:srgbClr val="FFFF00"/>
                </a:solidFill>
              </a:rPr>
              <a:t>动量矩</a:t>
            </a:r>
            <a:r>
              <a:rPr lang="zh-CN" altLang="en-US" sz="2800" dirty="0">
                <a:solidFill>
                  <a:srgbClr val="FFFF00"/>
                </a:solidFill>
              </a:rPr>
              <a:t>（</a:t>
            </a:r>
            <a:r>
              <a:rPr lang="zh-CN" altLang="zh-CN" sz="2800" dirty="0">
                <a:solidFill>
                  <a:srgbClr val="FFFF00"/>
                </a:solidFill>
              </a:rPr>
              <a:t>角动量</a:t>
            </a:r>
            <a:r>
              <a:rPr lang="zh-CN" altLang="en-US" sz="2800" dirty="0">
                <a:solidFill>
                  <a:srgbClr val="FFFF00"/>
                </a:solidFill>
              </a:rPr>
              <a:t>）守恒</a:t>
            </a:r>
            <a:r>
              <a:rPr lang="zh-CN" altLang="zh-CN" sz="2800" dirty="0">
                <a:solidFill>
                  <a:srgbClr val="FFFF00"/>
                </a:solidFill>
              </a:rPr>
              <a:t>定</a:t>
            </a:r>
            <a:r>
              <a:rPr lang="zh-CN" altLang="en-US" sz="2800" dirty="0">
                <a:solidFill>
                  <a:srgbClr val="FFFF00"/>
                </a:solidFill>
              </a:rPr>
              <a:t>律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66850" y="811461"/>
            <a:ext cx="417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66FFFF"/>
                </a:solidFill>
              </a:rPr>
              <a:t>1. </a:t>
            </a:r>
            <a:r>
              <a:rPr lang="zh-CN" altLang="en-US" dirty="0">
                <a:solidFill>
                  <a:srgbClr val="66FFFF"/>
                </a:solidFill>
              </a:rPr>
              <a:t>质点动量矩守恒定律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864953"/>
              </p:ext>
            </p:extLst>
          </p:nvPr>
        </p:nvGraphicFramePr>
        <p:xfrm>
          <a:off x="2870325" y="1428031"/>
          <a:ext cx="40052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2" name="公式" r:id="rId5" imgW="1924139" imgH="114182" progId="Equation.3">
                  <p:embed/>
                </p:oleObj>
              </mc:Choice>
              <mc:Fallback>
                <p:oleObj name="公式" r:id="rId5" imgW="1924139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325" y="1428031"/>
                        <a:ext cx="40052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367798"/>
              </p:ext>
            </p:extLst>
          </p:nvPr>
        </p:nvGraphicFramePr>
        <p:xfrm>
          <a:off x="858962" y="1428031"/>
          <a:ext cx="13366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3" name="公式" r:id="rId7" imgW="514237" imgH="114182" progId="Equation.3">
                  <p:embed/>
                </p:oleObj>
              </mc:Choice>
              <mc:Fallback>
                <p:oleObj name="公式" r:id="rId7" imgW="514237" imgH="11418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962" y="1428031"/>
                        <a:ext cx="1336675" cy="46355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54"/>
          <p:cNvSpPr>
            <a:spLocks noChangeArrowheads="1"/>
          </p:cNvSpPr>
          <p:nvPr/>
        </p:nvSpPr>
        <p:spPr bwMode="auto">
          <a:xfrm>
            <a:off x="2338512" y="1579694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81000" y="4920609"/>
            <a:ext cx="7504113" cy="1532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200" i="1" dirty="0">
                <a:solidFill>
                  <a:srgbClr val="CCCCFF"/>
                </a:solidFill>
                <a:ea typeface="楷体_GB2312" pitchFamily="49" charset="-122"/>
              </a:rPr>
              <a:t> •  </a:t>
            </a:r>
            <a:r>
              <a:rPr lang="zh-CN" altLang="en-US" i="1" dirty="0">
                <a:solidFill>
                  <a:srgbClr val="CCCCFF"/>
                </a:solidFill>
                <a:ea typeface="楷体_GB2312" pitchFamily="49" charset="-122"/>
              </a:rPr>
              <a:t>当质点系相对某一定</a:t>
            </a:r>
            <a:r>
              <a:rPr lang="zh-CN" altLang="en-US" i="1" dirty="0" smtClean="0">
                <a:solidFill>
                  <a:srgbClr val="CCCCFF"/>
                </a:solidFill>
                <a:ea typeface="楷体_GB2312" pitchFamily="49" charset="-122"/>
              </a:rPr>
              <a:t>点（</a:t>
            </a:r>
            <a:r>
              <a:rPr lang="zh-CN" altLang="en-US" i="1" dirty="0" smtClean="0">
                <a:solidFill>
                  <a:srgbClr val="00FFFF"/>
                </a:solidFill>
                <a:ea typeface="楷体_GB2312" pitchFamily="49" charset="-122"/>
              </a:rPr>
              <a:t>定轴</a:t>
            </a:r>
            <a:r>
              <a:rPr lang="zh-CN" altLang="en-US" i="1" dirty="0" smtClean="0">
                <a:solidFill>
                  <a:srgbClr val="CCCCFF"/>
                </a:solidFill>
                <a:ea typeface="楷体_GB2312" pitchFamily="49" charset="-122"/>
              </a:rPr>
              <a:t>）所</a:t>
            </a:r>
            <a:r>
              <a:rPr lang="zh-CN" altLang="en-US" i="1" dirty="0">
                <a:solidFill>
                  <a:srgbClr val="CCCCFF"/>
                </a:solidFill>
                <a:ea typeface="楷体_GB2312" pitchFamily="49" charset="-122"/>
              </a:rPr>
              <a:t>受的合外力矩为零时，该</a:t>
            </a:r>
            <a:r>
              <a:rPr lang="zh-CN" altLang="en-US" i="1" dirty="0" smtClean="0">
                <a:solidFill>
                  <a:srgbClr val="CCCCFF"/>
                </a:solidFill>
                <a:ea typeface="楷体_GB2312" pitchFamily="49" charset="-122"/>
              </a:rPr>
              <a:t>质点系</a:t>
            </a:r>
            <a:r>
              <a:rPr lang="zh-CN" altLang="en-US" i="1" dirty="0">
                <a:solidFill>
                  <a:srgbClr val="CCCCFF"/>
                </a:solidFill>
                <a:ea typeface="楷体_GB2312" pitchFamily="49" charset="-122"/>
              </a:rPr>
              <a:t>相对于该</a:t>
            </a:r>
            <a:r>
              <a:rPr lang="zh-CN" altLang="en-US" i="1" dirty="0" smtClean="0">
                <a:solidFill>
                  <a:srgbClr val="CCCCFF"/>
                </a:solidFill>
                <a:ea typeface="楷体_GB2312" pitchFamily="49" charset="-122"/>
              </a:rPr>
              <a:t>定点（</a:t>
            </a:r>
            <a:r>
              <a:rPr lang="zh-CN" altLang="en-US" i="1" dirty="0" smtClean="0">
                <a:solidFill>
                  <a:srgbClr val="00FFFF"/>
                </a:solidFill>
                <a:ea typeface="楷体_GB2312" pitchFamily="49" charset="-122"/>
              </a:rPr>
              <a:t>定轴</a:t>
            </a:r>
            <a:r>
              <a:rPr lang="zh-CN" altLang="en-US" i="1" dirty="0" smtClean="0">
                <a:solidFill>
                  <a:srgbClr val="CCCCFF"/>
                </a:solidFill>
                <a:ea typeface="楷体_GB2312" pitchFamily="49" charset="-122"/>
              </a:rPr>
              <a:t>）的</a:t>
            </a:r>
            <a:r>
              <a:rPr lang="zh-CN" altLang="en-US" i="1" dirty="0">
                <a:solidFill>
                  <a:srgbClr val="CCCCFF"/>
                </a:solidFill>
                <a:ea typeface="楷体_GB2312" pitchFamily="49" charset="-122"/>
              </a:rPr>
              <a:t>动量矩将不随时间改变</a:t>
            </a:r>
            <a:endParaRPr lang="zh-CN" altLang="en-US" i="1" dirty="0">
              <a:solidFill>
                <a:srgbClr val="FFFF99"/>
              </a:solidFill>
              <a:ea typeface="楷体_GB2312" pitchFamily="49" charset="-122"/>
            </a:endParaRPr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860889"/>
              </p:ext>
            </p:extLst>
          </p:nvPr>
        </p:nvGraphicFramePr>
        <p:xfrm>
          <a:off x="3143250" y="3953822"/>
          <a:ext cx="14224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4" name="公式" r:id="rId9" imgW="390604" imgH="342816" progId="Equation.3">
                  <p:embed/>
                </p:oleObj>
              </mc:Choice>
              <mc:Fallback>
                <p:oleObj name="公式" r:id="rId9" imgW="390604" imgH="3428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953822"/>
                        <a:ext cx="142240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44544"/>
              </p:ext>
            </p:extLst>
          </p:nvPr>
        </p:nvGraphicFramePr>
        <p:xfrm>
          <a:off x="1162050" y="4128447"/>
          <a:ext cx="130651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5" name="公式" r:id="rId11" imgW="352543" imgH="142795" progId="Equation.3">
                  <p:embed/>
                </p:oleObj>
              </mc:Choice>
              <mc:Fallback>
                <p:oleObj name="公式" r:id="rId11" imgW="352543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4128447"/>
                        <a:ext cx="1306513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09600" y="4263384"/>
            <a:ext cx="99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当</a:t>
            </a:r>
            <a:endParaRPr lang="zh-CN" altLang="en-US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2514600" y="43030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solidFill>
                <a:srgbClr val="000000"/>
              </a:solidFill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4648200" y="4303072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solidFill>
                <a:srgbClr val="000000"/>
              </a:solidFill>
            </a:endParaRPr>
          </a:p>
        </p:txBody>
      </p:sp>
      <p:graphicFrame>
        <p:nvGraphicFramePr>
          <p:cNvPr id="1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260446"/>
              </p:ext>
            </p:extLst>
          </p:nvPr>
        </p:nvGraphicFramePr>
        <p:xfrm>
          <a:off x="5257800" y="4149084"/>
          <a:ext cx="12334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6" name="公式" r:id="rId13" imgW="333377" imgH="142795" progId="Equation.3">
                  <p:embed/>
                </p:oleObj>
              </mc:Choice>
              <mc:Fallback>
                <p:oleObj name="公式" r:id="rId13" imgW="333377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149084"/>
                        <a:ext cx="123348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7797800" y="4295959"/>
            <a:ext cx="762000" cy="1905000"/>
          </a:xfrm>
          <a:prstGeom prst="curvedLeftArrow">
            <a:avLst>
              <a:gd name="adj1" fmla="val 50000"/>
              <a:gd name="adj2" fmla="val 100000"/>
              <a:gd name="adj3" fmla="val 33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200">
              <a:solidFill>
                <a:srgbClr val="000000"/>
              </a:solidFill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023597" y="5970127"/>
            <a:ext cx="63160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00"/>
                </a:solidFill>
                <a:ea typeface="楷体_GB2312" pitchFamily="49" charset="-122"/>
              </a:rPr>
              <a:t>——  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一般情况下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的质点系的动量矩守恒定律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478065" y="3465995"/>
            <a:ext cx="4175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 smtClean="0">
                <a:solidFill>
                  <a:srgbClr val="66FFFF"/>
                </a:solidFill>
              </a:rPr>
              <a:t>2. </a:t>
            </a:r>
            <a:r>
              <a:rPr lang="zh-CN" altLang="en-US" dirty="0">
                <a:solidFill>
                  <a:srgbClr val="66FFFF"/>
                </a:solidFill>
              </a:rPr>
              <a:t>质点动量矩守恒定律</a:t>
            </a:r>
          </a:p>
        </p:txBody>
      </p:sp>
    </p:spTree>
    <p:extLst>
      <p:ext uri="{BB962C8B-B14F-4D97-AF65-F5344CB8AC3E}">
        <p14:creationId xmlns:p14="http://schemas.microsoft.com/office/powerpoint/2010/main" val="212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6" grpId="0" autoUpdateAnimBg="0"/>
      <p:bldP spid="9" grpId="0" animBg="1"/>
      <p:bldP spid="10" grpId="0" autoUpdateAnimBg="0"/>
      <p:bldP spid="13" grpId="0" build="p" autoUpdateAnimBg="0"/>
      <p:bldP spid="14" grpId="0" animBg="1"/>
      <p:bldP spid="15" grpId="0" animBg="1"/>
      <p:bldP spid="17" grpId="0" animBg="1"/>
      <p:bldP spid="18" grpId="0" autoUpdateAnimBg="0"/>
      <p:bldP spid="1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7131960" y="2407692"/>
            <a:ext cx="1871663" cy="3330575"/>
            <a:chOff x="6876256" y="219406"/>
            <a:chExt cx="1871663" cy="3330575"/>
          </a:xfrm>
        </p:grpSpPr>
        <p:grpSp>
          <p:nvGrpSpPr>
            <p:cNvPr id="40" name="Group 11"/>
            <p:cNvGrpSpPr>
              <a:grpSpLocks/>
            </p:cNvGrpSpPr>
            <p:nvPr/>
          </p:nvGrpSpPr>
          <p:grpSpPr bwMode="auto">
            <a:xfrm>
              <a:off x="6876256" y="273381"/>
              <a:ext cx="1871663" cy="3276600"/>
              <a:chOff x="4267" y="983"/>
              <a:chExt cx="1289" cy="2064"/>
            </a:xfrm>
          </p:grpSpPr>
          <p:sp>
            <p:nvSpPr>
              <p:cNvPr id="50" name="Freeform 12"/>
              <p:cNvSpPr>
                <a:spLocks/>
              </p:cNvSpPr>
              <p:nvPr/>
            </p:nvSpPr>
            <p:spPr bwMode="auto">
              <a:xfrm>
                <a:off x="4267" y="1463"/>
                <a:ext cx="1289" cy="1267"/>
              </a:xfrm>
              <a:custGeom>
                <a:avLst/>
                <a:gdLst>
                  <a:gd name="T0" fmla="*/ 1022 w 1289"/>
                  <a:gd name="T1" fmla="*/ 268 h 1267"/>
                  <a:gd name="T2" fmla="*/ 965 w 1289"/>
                  <a:gd name="T3" fmla="*/ 190 h 1267"/>
                  <a:gd name="T4" fmla="*/ 909 w 1289"/>
                  <a:gd name="T5" fmla="*/ 120 h 1267"/>
                  <a:gd name="T6" fmla="*/ 824 w 1289"/>
                  <a:gd name="T7" fmla="*/ 57 h 1267"/>
                  <a:gd name="T8" fmla="*/ 782 w 1289"/>
                  <a:gd name="T9" fmla="*/ 28 h 1267"/>
                  <a:gd name="T10" fmla="*/ 726 w 1289"/>
                  <a:gd name="T11" fmla="*/ 14 h 1267"/>
                  <a:gd name="T12" fmla="*/ 684 w 1289"/>
                  <a:gd name="T13" fmla="*/ 0 h 1267"/>
                  <a:gd name="T14" fmla="*/ 641 w 1289"/>
                  <a:gd name="T15" fmla="*/ 0 h 1267"/>
                  <a:gd name="T16" fmla="*/ 599 w 1289"/>
                  <a:gd name="T17" fmla="*/ 0 h 1267"/>
                  <a:gd name="T18" fmla="*/ 557 w 1289"/>
                  <a:gd name="T19" fmla="*/ 14 h 1267"/>
                  <a:gd name="T20" fmla="*/ 500 w 1289"/>
                  <a:gd name="T21" fmla="*/ 28 h 1267"/>
                  <a:gd name="T22" fmla="*/ 458 w 1289"/>
                  <a:gd name="T23" fmla="*/ 57 h 1267"/>
                  <a:gd name="T24" fmla="*/ 381 w 1289"/>
                  <a:gd name="T25" fmla="*/ 120 h 1267"/>
                  <a:gd name="T26" fmla="*/ 317 w 1289"/>
                  <a:gd name="T27" fmla="*/ 190 h 1267"/>
                  <a:gd name="T28" fmla="*/ 268 w 1289"/>
                  <a:gd name="T29" fmla="*/ 268 h 1267"/>
                  <a:gd name="T30" fmla="*/ 233 w 1289"/>
                  <a:gd name="T31" fmla="*/ 310 h 1267"/>
                  <a:gd name="T32" fmla="*/ 190 w 1289"/>
                  <a:gd name="T33" fmla="*/ 359 h 1267"/>
                  <a:gd name="T34" fmla="*/ 106 w 1289"/>
                  <a:gd name="T35" fmla="*/ 451 h 1267"/>
                  <a:gd name="T36" fmla="*/ 64 w 1289"/>
                  <a:gd name="T37" fmla="*/ 500 h 1267"/>
                  <a:gd name="T38" fmla="*/ 28 w 1289"/>
                  <a:gd name="T39" fmla="*/ 549 h 1267"/>
                  <a:gd name="T40" fmla="*/ 7 w 1289"/>
                  <a:gd name="T41" fmla="*/ 598 h 1267"/>
                  <a:gd name="T42" fmla="*/ 0 w 1289"/>
                  <a:gd name="T43" fmla="*/ 648 h 1267"/>
                  <a:gd name="T44" fmla="*/ 0 w 1289"/>
                  <a:gd name="T45" fmla="*/ 683 h 1267"/>
                  <a:gd name="T46" fmla="*/ 14 w 1289"/>
                  <a:gd name="T47" fmla="*/ 725 h 1267"/>
                  <a:gd name="T48" fmla="*/ 35 w 1289"/>
                  <a:gd name="T49" fmla="*/ 753 h 1267"/>
                  <a:gd name="T50" fmla="*/ 56 w 1289"/>
                  <a:gd name="T51" fmla="*/ 788 h 1267"/>
                  <a:gd name="T52" fmla="*/ 120 w 1289"/>
                  <a:gd name="T53" fmla="*/ 852 h 1267"/>
                  <a:gd name="T54" fmla="*/ 183 w 1289"/>
                  <a:gd name="T55" fmla="*/ 908 h 1267"/>
                  <a:gd name="T56" fmla="*/ 247 w 1289"/>
                  <a:gd name="T57" fmla="*/ 971 h 1267"/>
                  <a:gd name="T58" fmla="*/ 303 w 1289"/>
                  <a:gd name="T59" fmla="*/ 1042 h 1267"/>
                  <a:gd name="T60" fmla="*/ 359 w 1289"/>
                  <a:gd name="T61" fmla="*/ 1105 h 1267"/>
                  <a:gd name="T62" fmla="*/ 416 w 1289"/>
                  <a:gd name="T63" fmla="*/ 1168 h 1267"/>
                  <a:gd name="T64" fmla="*/ 465 w 1289"/>
                  <a:gd name="T65" fmla="*/ 1210 h 1267"/>
                  <a:gd name="T66" fmla="*/ 514 w 1289"/>
                  <a:gd name="T67" fmla="*/ 1239 h 1267"/>
                  <a:gd name="T68" fmla="*/ 578 w 1289"/>
                  <a:gd name="T69" fmla="*/ 1260 h 1267"/>
                  <a:gd name="T70" fmla="*/ 641 w 1289"/>
                  <a:gd name="T71" fmla="*/ 1267 h 1267"/>
                  <a:gd name="T72" fmla="*/ 705 w 1289"/>
                  <a:gd name="T73" fmla="*/ 1260 h 1267"/>
                  <a:gd name="T74" fmla="*/ 768 w 1289"/>
                  <a:gd name="T75" fmla="*/ 1239 h 1267"/>
                  <a:gd name="T76" fmla="*/ 817 w 1289"/>
                  <a:gd name="T77" fmla="*/ 1210 h 1267"/>
                  <a:gd name="T78" fmla="*/ 867 w 1289"/>
                  <a:gd name="T79" fmla="*/ 1168 h 1267"/>
                  <a:gd name="T80" fmla="*/ 930 w 1289"/>
                  <a:gd name="T81" fmla="*/ 1105 h 1267"/>
                  <a:gd name="T82" fmla="*/ 987 w 1289"/>
                  <a:gd name="T83" fmla="*/ 1042 h 1267"/>
                  <a:gd name="T84" fmla="*/ 1036 w 1289"/>
                  <a:gd name="T85" fmla="*/ 971 h 1267"/>
                  <a:gd name="T86" fmla="*/ 1099 w 1289"/>
                  <a:gd name="T87" fmla="*/ 908 h 1267"/>
                  <a:gd name="T88" fmla="*/ 1170 w 1289"/>
                  <a:gd name="T89" fmla="*/ 852 h 1267"/>
                  <a:gd name="T90" fmla="*/ 1226 w 1289"/>
                  <a:gd name="T91" fmla="*/ 788 h 1267"/>
                  <a:gd name="T92" fmla="*/ 1275 w 1289"/>
                  <a:gd name="T93" fmla="*/ 725 h 1267"/>
                  <a:gd name="T94" fmla="*/ 1282 w 1289"/>
                  <a:gd name="T95" fmla="*/ 683 h 1267"/>
                  <a:gd name="T96" fmla="*/ 1289 w 1289"/>
                  <a:gd name="T97" fmla="*/ 648 h 1267"/>
                  <a:gd name="T98" fmla="*/ 1282 w 1289"/>
                  <a:gd name="T99" fmla="*/ 598 h 1267"/>
                  <a:gd name="T100" fmla="*/ 1254 w 1289"/>
                  <a:gd name="T101" fmla="*/ 549 h 1267"/>
                  <a:gd name="T102" fmla="*/ 1219 w 1289"/>
                  <a:gd name="T103" fmla="*/ 500 h 1267"/>
                  <a:gd name="T104" fmla="*/ 1184 w 1289"/>
                  <a:gd name="T105" fmla="*/ 451 h 1267"/>
                  <a:gd name="T106" fmla="*/ 1092 w 1289"/>
                  <a:gd name="T107" fmla="*/ 359 h 1267"/>
                  <a:gd name="T108" fmla="*/ 1057 w 1289"/>
                  <a:gd name="T109" fmla="*/ 310 h 1267"/>
                  <a:gd name="T110" fmla="*/ 1022 w 1289"/>
                  <a:gd name="T111" fmla="*/ 268 h 1267"/>
                  <a:gd name="T112" fmla="*/ 1022 w 1289"/>
                  <a:gd name="T113" fmla="*/ 268 h 126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89"/>
                  <a:gd name="T172" fmla="*/ 0 h 1267"/>
                  <a:gd name="T173" fmla="*/ 1289 w 1289"/>
                  <a:gd name="T174" fmla="*/ 1267 h 126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89" h="1267">
                    <a:moveTo>
                      <a:pt x="1022" y="268"/>
                    </a:moveTo>
                    <a:lnTo>
                      <a:pt x="965" y="190"/>
                    </a:lnTo>
                    <a:lnTo>
                      <a:pt x="909" y="120"/>
                    </a:lnTo>
                    <a:lnTo>
                      <a:pt x="824" y="57"/>
                    </a:lnTo>
                    <a:lnTo>
                      <a:pt x="782" y="28"/>
                    </a:lnTo>
                    <a:lnTo>
                      <a:pt x="726" y="14"/>
                    </a:lnTo>
                    <a:lnTo>
                      <a:pt x="684" y="0"/>
                    </a:lnTo>
                    <a:lnTo>
                      <a:pt x="641" y="0"/>
                    </a:lnTo>
                    <a:lnTo>
                      <a:pt x="599" y="0"/>
                    </a:lnTo>
                    <a:lnTo>
                      <a:pt x="557" y="14"/>
                    </a:lnTo>
                    <a:lnTo>
                      <a:pt x="500" y="28"/>
                    </a:lnTo>
                    <a:lnTo>
                      <a:pt x="458" y="57"/>
                    </a:lnTo>
                    <a:lnTo>
                      <a:pt x="381" y="120"/>
                    </a:lnTo>
                    <a:lnTo>
                      <a:pt x="317" y="190"/>
                    </a:lnTo>
                    <a:lnTo>
                      <a:pt x="268" y="268"/>
                    </a:lnTo>
                    <a:lnTo>
                      <a:pt x="233" y="310"/>
                    </a:lnTo>
                    <a:lnTo>
                      <a:pt x="190" y="359"/>
                    </a:lnTo>
                    <a:lnTo>
                      <a:pt x="106" y="451"/>
                    </a:lnTo>
                    <a:lnTo>
                      <a:pt x="64" y="500"/>
                    </a:lnTo>
                    <a:lnTo>
                      <a:pt x="28" y="549"/>
                    </a:lnTo>
                    <a:lnTo>
                      <a:pt x="7" y="598"/>
                    </a:lnTo>
                    <a:lnTo>
                      <a:pt x="0" y="648"/>
                    </a:lnTo>
                    <a:lnTo>
                      <a:pt x="0" y="683"/>
                    </a:lnTo>
                    <a:lnTo>
                      <a:pt x="14" y="725"/>
                    </a:lnTo>
                    <a:lnTo>
                      <a:pt x="35" y="753"/>
                    </a:lnTo>
                    <a:lnTo>
                      <a:pt x="56" y="788"/>
                    </a:lnTo>
                    <a:lnTo>
                      <a:pt x="120" y="852"/>
                    </a:lnTo>
                    <a:lnTo>
                      <a:pt x="183" y="908"/>
                    </a:lnTo>
                    <a:lnTo>
                      <a:pt x="247" y="971"/>
                    </a:lnTo>
                    <a:lnTo>
                      <a:pt x="303" y="1042"/>
                    </a:lnTo>
                    <a:lnTo>
                      <a:pt x="359" y="1105"/>
                    </a:lnTo>
                    <a:lnTo>
                      <a:pt x="416" y="1168"/>
                    </a:lnTo>
                    <a:lnTo>
                      <a:pt x="465" y="1210"/>
                    </a:lnTo>
                    <a:lnTo>
                      <a:pt x="514" y="1239"/>
                    </a:lnTo>
                    <a:lnTo>
                      <a:pt x="578" y="1260"/>
                    </a:lnTo>
                    <a:lnTo>
                      <a:pt x="641" y="1267"/>
                    </a:lnTo>
                    <a:lnTo>
                      <a:pt x="705" y="1260"/>
                    </a:lnTo>
                    <a:lnTo>
                      <a:pt x="768" y="1239"/>
                    </a:lnTo>
                    <a:lnTo>
                      <a:pt x="817" y="1210"/>
                    </a:lnTo>
                    <a:lnTo>
                      <a:pt x="867" y="1168"/>
                    </a:lnTo>
                    <a:lnTo>
                      <a:pt x="930" y="1105"/>
                    </a:lnTo>
                    <a:lnTo>
                      <a:pt x="987" y="1042"/>
                    </a:lnTo>
                    <a:lnTo>
                      <a:pt x="1036" y="971"/>
                    </a:lnTo>
                    <a:lnTo>
                      <a:pt x="1099" y="908"/>
                    </a:lnTo>
                    <a:lnTo>
                      <a:pt x="1170" y="852"/>
                    </a:lnTo>
                    <a:lnTo>
                      <a:pt x="1226" y="788"/>
                    </a:lnTo>
                    <a:lnTo>
                      <a:pt x="1275" y="725"/>
                    </a:lnTo>
                    <a:lnTo>
                      <a:pt x="1282" y="683"/>
                    </a:lnTo>
                    <a:lnTo>
                      <a:pt x="1289" y="648"/>
                    </a:lnTo>
                    <a:lnTo>
                      <a:pt x="1282" y="598"/>
                    </a:lnTo>
                    <a:lnTo>
                      <a:pt x="1254" y="549"/>
                    </a:lnTo>
                    <a:lnTo>
                      <a:pt x="1219" y="500"/>
                    </a:lnTo>
                    <a:lnTo>
                      <a:pt x="1184" y="451"/>
                    </a:lnTo>
                    <a:lnTo>
                      <a:pt x="1092" y="359"/>
                    </a:lnTo>
                    <a:lnTo>
                      <a:pt x="1057" y="310"/>
                    </a:lnTo>
                    <a:lnTo>
                      <a:pt x="1022" y="2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round/>
                <a:headEnd/>
                <a:tailEnd/>
              </a:ln>
              <a:scene3d>
                <a:camera prst="legacyPerspectiveTop"/>
                <a:lightRig rig="legacyFlat3" dir="b"/>
              </a:scene3d>
              <a:sp3d extrusionH="887400" prstMaterial="legacyMatte">
                <a:bevelT w="13500" h="13500" prst="angle"/>
                <a:bevelB w="13500" h="13500" prst="angle"/>
                <a:extrusionClr>
                  <a:schemeClr val="accent1"/>
                </a:extrusionClr>
                <a:contourClr>
                  <a:schemeClr val="accent1"/>
                </a:contourClr>
              </a:sp3d>
            </p:spPr>
            <p:txBody>
              <a:bodyPr>
                <a:flatTx/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3"/>
              <p:cNvSpPr>
                <a:spLocks/>
              </p:cNvSpPr>
              <p:nvPr/>
            </p:nvSpPr>
            <p:spPr bwMode="auto">
              <a:xfrm>
                <a:off x="5289" y="1724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7 w 7"/>
                  <a:gd name="T5" fmla="*/ 0 h 7"/>
                  <a:gd name="T6" fmla="*/ 0 w 7"/>
                  <a:gd name="T7" fmla="*/ 7 h 7"/>
                  <a:gd name="T8" fmla="*/ 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Line 14"/>
              <p:cNvSpPr>
                <a:spLocks noChangeShapeType="1"/>
              </p:cNvSpPr>
              <p:nvPr/>
            </p:nvSpPr>
            <p:spPr bwMode="auto">
              <a:xfrm flipV="1">
                <a:off x="4939" y="1415"/>
                <a:ext cx="0" cy="1344"/>
              </a:xfrm>
              <a:prstGeom prst="line">
                <a:avLst/>
              </a:prstGeom>
              <a:noFill/>
              <a:ln w="57150">
                <a:solidFill>
                  <a:srgbClr val="FFFF66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3" name="Group 15"/>
              <p:cNvGrpSpPr>
                <a:grpSpLocks/>
              </p:cNvGrpSpPr>
              <p:nvPr/>
            </p:nvGrpSpPr>
            <p:grpSpPr bwMode="auto">
              <a:xfrm>
                <a:off x="4699" y="2903"/>
                <a:ext cx="480" cy="144"/>
                <a:chOff x="4176" y="2496"/>
                <a:chExt cx="480" cy="144"/>
              </a:xfrm>
            </p:grpSpPr>
            <p:sp>
              <p:nvSpPr>
                <p:cNvPr id="59" name="Line 16"/>
                <p:cNvSpPr>
                  <a:spLocks noChangeShapeType="1"/>
                </p:cNvSpPr>
                <p:nvPr/>
              </p:nvSpPr>
              <p:spPr bwMode="auto">
                <a:xfrm>
                  <a:off x="4320" y="2496"/>
                  <a:ext cx="0" cy="144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Line 17"/>
                <p:cNvSpPr>
                  <a:spLocks noChangeShapeType="1"/>
                </p:cNvSpPr>
                <p:nvPr/>
              </p:nvSpPr>
              <p:spPr bwMode="auto">
                <a:xfrm>
                  <a:off x="4176" y="2640"/>
                  <a:ext cx="480" cy="0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Line 18"/>
                <p:cNvSpPr>
                  <a:spLocks noChangeShapeType="1"/>
                </p:cNvSpPr>
                <p:nvPr/>
              </p:nvSpPr>
              <p:spPr bwMode="auto">
                <a:xfrm>
                  <a:off x="4512" y="2496"/>
                  <a:ext cx="0" cy="144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4" name="Line 19"/>
              <p:cNvSpPr>
                <a:spLocks noChangeShapeType="1"/>
              </p:cNvSpPr>
              <p:nvPr/>
            </p:nvSpPr>
            <p:spPr bwMode="auto">
              <a:xfrm flipV="1">
                <a:off x="4939" y="983"/>
                <a:ext cx="0" cy="480"/>
              </a:xfrm>
              <a:prstGeom prst="line">
                <a:avLst/>
              </a:prstGeom>
              <a:noFill/>
              <a:ln w="571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Line 20"/>
              <p:cNvSpPr>
                <a:spLocks noChangeShapeType="1"/>
              </p:cNvSpPr>
              <p:nvPr/>
            </p:nvSpPr>
            <p:spPr bwMode="auto">
              <a:xfrm flipV="1">
                <a:off x="4939" y="2711"/>
                <a:ext cx="0" cy="336"/>
              </a:xfrm>
              <a:prstGeom prst="line">
                <a:avLst/>
              </a:prstGeom>
              <a:noFill/>
              <a:ln w="57150">
                <a:solidFill>
                  <a:srgbClr val="00FF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6" name="Group 21"/>
              <p:cNvGrpSpPr>
                <a:grpSpLocks/>
              </p:cNvGrpSpPr>
              <p:nvPr/>
            </p:nvGrpSpPr>
            <p:grpSpPr bwMode="auto">
              <a:xfrm>
                <a:off x="4843" y="1127"/>
                <a:ext cx="192" cy="288"/>
                <a:chOff x="4320" y="720"/>
                <a:chExt cx="192" cy="288"/>
              </a:xfrm>
            </p:grpSpPr>
            <p:sp>
              <p:nvSpPr>
                <p:cNvPr id="57" name="Line 22"/>
                <p:cNvSpPr>
                  <a:spLocks noChangeShapeType="1"/>
                </p:cNvSpPr>
                <p:nvPr/>
              </p:nvSpPr>
              <p:spPr bwMode="auto">
                <a:xfrm>
                  <a:off x="4320" y="720"/>
                  <a:ext cx="0" cy="288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" name="Line 23"/>
                <p:cNvSpPr>
                  <a:spLocks noChangeShapeType="1"/>
                </p:cNvSpPr>
                <p:nvPr/>
              </p:nvSpPr>
              <p:spPr bwMode="auto">
                <a:xfrm>
                  <a:off x="4512" y="720"/>
                  <a:ext cx="0" cy="288"/>
                </a:xfrm>
                <a:prstGeom prst="line">
                  <a:avLst/>
                </a:prstGeom>
                <a:noFill/>
                <a:ln w="76200">
                  <a:solidFill>
                    <a:srgbClr val="66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41" name="Oval 24"/>
            <p:cNvSpPr>
              <a:spLocks noChangeArrowheads="1"/>
            </p:cNvSpPr>
            <p:nvPr/>
          </p:nvSpPr>
          <p:spPr bwMode="auto">
            <a:xfrm>
              <a:off x="7006431" y="1797381"/>
              <a:ext cx="1524000" cy="533400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 flipV="1">
              <a:off x="8197056" y="2125993"/>
              <a:ext cx="457200" cy="15240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7997031" y="2025981"/>
              <a:ext cx="32543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rgbClr val="FFFF00"/>
                  </a:solidFill>
                  <a:sym typeface="Symbol" panose="05050102010706020507" pitchFamily="18" charset="2"/>
                </a:rPr>
                <a:t>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44" name="Object 2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65576544"/>
                </p:ext>
              </p:extLst>
            </p:nvPr>
          </p:nvGraphicFramePr>
          <p:xfrm>
            <a:off x="8010281" y="2258669"/>
            <a:ext cx="347113" cy="4300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38" name="Equation" r:id="rId3" imgW="177480" imgH="228600" progId="Equation.DSMT4">
                    <p:embed/>
                  </p:oleObj>
                </mc:Choice>
                <mc:Fallback>
                  <p:oleObj name="Equation" r:id="rId3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0281" y="2258669"/>
                          <a:ext cx="347113" cy="4300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Object 28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49043456"/>
                </p:ext>
              </p:extLst>
            </p:nvPr>
          </p:nvGraphicFramePr>
          <p:xfrm>
            <a:off x="7989094" y="1832306"/>
            <a:ext cx="158750" cy="344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39" name="公式" r:id="rId5" imgW="114185" imgH="323920" progId="Equation.3">
                    <p:embed/>
                  </p:oleObj>
                </mc:Choice>
                <mc:Fallback>
                  <p:oleObj name="公式" r:id="rId5" imgW="114185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89094" y="1832306"/>
                          <a:ext cx="158750" cy="344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2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04875937"/>
                </p:ext>
              </p:extLst>
            </p:nvPr>
          </p:nvGraphicFramePr>
          <p:xfrm>
            <a:off x="8460581" y="1637043"/>
            <a:ext cx="280988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0" name="公式" r:id="rId7" imgW="171412" imgH="323920" progId="Equation.3">
                    <p:embed/>
                  </p:oleObj>
                </mc:Choice>
                <mc:Fallback>
                  <p:oleObj name="公式" r:id="rId7" imgW="171412" imgH="32392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60581" y="1637043"/>
                          <a:ext cx="280988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Text Box 30"/>
            <p:cNvSpPr txBox="1">
              <a:spLocks noChangeArrowheads="1"/>
            </p:cNvSpPr>
            <p:nvPr/>
          </p:nvSpPr>
          <p:spPr bwMode="auto">
            <a:xfrm>
              <a:off x="7420769" y="186088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i="1">
                  <a:solidFill>
                    <a:srgbClr val="00FFFF"/>
                  </a:solidFill>
                </a:rPr>
                <a:t>O</a:t>
              </a:r>
              <a:endParaRPr lang="en-US" altLang="zh-CN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aphicFrame>
          <p:nvGraphicFramePr>
            <p:cNvPr id="48" name="Object 31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56812905"/>
                </p:ext>
              </p:extLst>
            </p:nvPr>
          </p:nvGraphicFramePr>
          <p:xfrm>
            <a:off x="7933531" y="219406"/>
            <a:ext cx="223838" cy="233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041" name="公式" r:id="rId9" imgW="171412" imgH="190573" progId="Equation.3">
                    <p:embed/>
                  </p:oleObj>
                </mc:Choice>
                <mc:Fallback>
                  <p:oleObj name="公式" r:id="rId9" imgW="171412" imgH="190573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3531" y="219406"/>
                          <a:ext cx="223838" cy="233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Line 32"/>
            <p:cNvSpPr>
              <a:spLocks noChangeShapeType="1"/>
            </p:cNvSpPr>
            <p:nvPr/>
          </p:nvSpPr>
          <p:spPr bwMode="auto">
            <a:xfrm>
              <a:off x="7847806" y="2081543"/>
              <a:ext cx="314325" cy="200025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2610" name="Text Box 2"/>
          <p:cNvSpPr txBox="1">
            <a:spLocks noChangeArrowheads="1"/>
          </p:cNvSpPr>
          <p:nvPr/>
        </p:nvSpPr>
        <p:spPr bwMode="auto">
          <a:xfrm>
            <a:off x="627268" y="260350"/>
            <a:ext cx="5759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66FFFF"/>
                </a:solidFill>
              </a:rPr>
              <a:t>3</a:t>
            </a:r>
            <a:r>
              <a:rPr lang="en-US" altLang="zh-CN" dirty="0" smtClean="0">
                <a:solidFill>
                  <a:srgbClr val="66FFFF"/>
                </a:solidFill>
              </a:rPr>
              <a:t>. </a:t>
            </a:r>
            <a:r>
              <a:rPr lang="zh-CN" altLang="en-US" dirty="0">
                <a:solidFill>
                  <a:srgbClr val="66FFFF"/>
                </a:solidFill>
              </a:rPr>
              <a:t>刚体定轴转动的动量矩守恒定律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graphicFrame>
        <p:nvGraphicFramePr>
          <p:cNvPr id="452611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781785"/>
              </p:ext>
            </p:extLst>
          </p:nvPr>
        </p:nvGraphicFramePr>
        <p:xfrm>
          <a:off x="3867356" y="1045444"/>
          <a:ext cx="92551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2" name="公式" r:id="rId11" imgW="933456" imgH="314203" progId="Equation.3">
                  <p:embed/>
                </p:oleObj>
              </mc:Choice>
              <mc:Fallback>
                <p:oleObj name="公式" r:id="rId11" imgW="933456" imgH="31420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356" y="1045444"/>
                        <a:ext cx="92551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2612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666980"/>
              </p:ext>
            </p:extLst>
          </p:nvPr>
        </p:nvGraphicFramePr>
        <p:xfrm>
          <a:off x="5378656" y="980356"/>
          <a:ext cx="12239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3" name="公式" r:id="rId13" imgW="400052" imgH="114182" progId="Equation.3">
                  <p:embed/>
                </p:oleObj>
              </mc:Choice>
              <mc:Fallback>
                <p:oleObj name="公式" r:id="rId13" imgW="400052" imgH="1141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8656" y="980356"/>
                        <a:ext cx="12239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3" name="AutoShape 5"/>
          <p:cNvSpPr>
            <a:spLocks noChangeArrowheads="1"/>
          </p:cNvSpPr>
          <p:nvPr/>
        </p:nvSpPr>
        <p:spPr bwMode="auto">
          <a:xfrm>
            <a:off x="4875418" y="1124819"/>
            <a:ext cx="431800" cy="284162"/>
          </a:xfrm>
          <a:prstGeom prst="rightArrow">
            <a:avLst>
              <a:gd name="adj1" fmla="val 50000"/>
              <a:gd name="adj2" fmla="val 37989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52614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7444405"/>
              </p:ext>
            </p:extLst>
          </p:nvPr>
        </p:nvGraphicFramePr>
        <p:xfrm>
          <a:off x="7136811" y="1077987"/>
          <a:ext cx="1579564" cy="368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4" name="公式" r:id="rId15" imgW="1390735" imgH="238081" progId="Equation.3">
                  <p:embed/>
                </p:oleObj>
              </mc:Choice>
              <mc:Fallback>
                <p:oleObj name="公式" r:id="rId15" imgW="1390735" imgH="2380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6811" y="1077987"/>
                        <a:ext cx="1579564" cy="3683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5" name="Text Box 7"/>
          <p:cNvSpPr txBox="1">
            <a:spLocks noChangeArrowheads="1"/>
          </p:cNvSpPr>
          <p:nvPr/>
        </p:nvSpPr>
        <p:spPr bwMode="auto">
          <a:xfrm>
            <a:off x="637586" y="1780474"/>
            <a:ext cx="818288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eaLnBrk="1" hangingPunct="1"/>
            <a:r>
              <a:rPr lang="en-US" altLang="zh-CN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4. 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变形体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dirty="0" smtClean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质点系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）绕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某轴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转动时，若其上各点</a:t>
            </a:r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质元</a:t>
            </a:r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转 </a:t>
            </a:r>
            <a:endParaRPr lang="en-US" altLang="zh-CN" dirty="0" smtClean="0">
              <a:solidFill>
                <a:srgbClr val="FFFF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/>
            <a:r>
              <a:rPr lang="en-US" altLang="zh-CN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dirty="0" smtClean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动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的角速度相同，则变形体对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该轴</a:t>
            </a:r>
            <a:r>
              <a:rPr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的动量矩</a:t>
            </a:r>
          </a:p>
        </p:txBody>
      </p:sp>
      <p:graphicFrame>
        <p:nvGraphicFramePr>
          <p:cNvPr id="45261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824804"/>
              </p:ext>
            </p:extLst>
          </p:nvPr>
        </p:nvGraphicFramePr>
        <p:xfrm>
          <a:off x="3615712" y="2781848"/>
          <a:ext cx="2519411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5" name="Equation" r:id="rId17" imgW="1155600" imgH="253800" progId="Equation.DSMT4">
                  <p:embed/>
                </p:oleObj>
              </mc:Choice>
              <mc:Fallback>
                <p:oleObj name="Equation" r:id="rId17" imgW="1155600" imgH="2538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712" y="2781848"/>
                        <a:ext cx="2519411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17" name="Rectangle 9"/>
          <p:cNvSpPr>
            <a:spLocks noChangeArrowheads="1"/>
          </p:cNvSpPr>
          <p:nvPr/>
        </p:nvSpPr>
        <p:spPr bwMode="auto">
          <a:xfrm>
            <a:off x="611187" y="3555702"/>
            <a:ext cx="6291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若作用于</a:t>
            </a:r>
            <a:r>
              <a:rPr lang="zh-CN" altLang="zh-CN" dirty="0">
                <a:solidFill>
                  <a:srgbClr val="FFFFFF"/>
                </a:solidFill>
                <a:ea typeface="楷体_GB2312" pitchFamily="49" charset="-122"/>
              </a:rPr>
              <a:t>变形体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的外力矩为零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则其动量矩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守恒（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质点系动量矩守恒定律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52618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540202"/>
              </p:ext>
            </p:extLst>
          </p:nvPr>
        </p:nvGraphicFramePr>
        <p:xfrm>
          <a:off x="1313744" y="4603258"/>
          <a:ext cx="2511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6" name="公式" r:id="rId19" imgW="2409762" imgH="304755" progId="Equation.3">
                  <p:embed/>
                </p:oleObj>
              </mc:Choice>
              <mc:Fallback>
                <p:oleObj name="公式" r:id="rId19" imgW="2409762" imgH="30475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744" y="4603258"/>
                        <a:ext cx="25114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27" name="AutoShape 19"/>
          <p:cNvSpPr>
            <a:spLocks noChangeArrowheads="1"/>
          </p:cNvSpPr>
          <p:nvPr/>
        </p:nvSpPr>
        <p:spPr bwMode="auto">
          <a:xfrm flipV="1">
            <a:off x="1730765" y="5063580"/>
            <a:ext cx="814387" cy="881062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628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8495066"/>
              </p:ext>
            </p:extLst>
          </p:nvPr>
        </p:nvGraphicFramePr>
        <p:xfrm>
          <a:off x="2595952" y="5495380"/>
          <a:ext cx="773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7" name="公式" r:id="rId21" imgW="666754" imgH="304755" progId="Equation.3">
                  <p:embed/>
                </p:oleObj>
              </mc:Choice>
              <mc:Fallback>
                <p:oleObj name="公式" r:id="rId21" imgW="666754" imgH="30475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952" y="5495380"/>
                        <a:ext cx="773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29" name="Line 21"/>
          <p:cNvSpPr>
            <a:spLocks noChangeShapeType="1"/>
          </p:cNvSpPr>
          <p:nvPr/>
        </p:nvSpPr>
        <p:spPr bwMode="auto">
          <a:xfrm flipV="1">
            <a:off x="3392877" y="5538242"/>
            <a:ext cx="282575" cy="32226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630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719501"/>
              </p:ext>
            </p:extLst>
          </p:nvPr>
        </p:nvGraphicFramePr>
        <p:xfrm>
          <a:off x="3773877" y="555888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8" name="公式" r:id="rId23" imgW="304763" imgH="171408" progId="Equation.3">
                  <p:embed/>
                </p:oleObj>
              </mc:Choice>
              <mc:Fallback>
                <p:oleObj name="公式" r:id="rId23" imgW="304763" imgH="17140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3877" y="555888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31" name="Line 23"/>
          <p:cNvSpPr>
            <a:spLocks noChangeShapeType="1"/>
          </p:cNvSpPr>
          <p:nvPr/>
        </p:nvSpPr>
        <p:spPr bwMode="auto">
          <a:xfrm>
            <a:off x="4251715" y="5590630"/>
            <a:ext cx="295275" cy="29527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632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678015"/>
              </p:ext>
            </p:extLst>
          </p:nvPr>
        </p:nvGraphicFramePr>
        <p:xfrm>
          <a:off x="5062927" y="5495380"/>
          <a:ext cx="773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49" name="公式" r:id="rId25" imgW="666754" imgH="304755" progId="Equation.3">
                  <p:embed/>
                </p:oleObj>
              </mc:Choice>
              <mc:Fallback>
                <p:oleObj name="公式" r:id="rId25" imgW="666754" imgH="30475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927" y="5495380"/>
                        <a:ext cx="773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2633" name="Line 25"/>
          <p:cNvSpPr>
            <a:spLocks noChangeShapeType="1"/>
          </p:cNvSpPr>
          <p:nvPr/>
        </p:nvSpPr>
        <p:spPr bwMode="auto">
          <a:xfrm>
            <a:off x="5836040" y="5590630"/>
            <a:ext cx="295275" cy="29527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52634" name="Line 26"/>
          <p:cNvSpPr>
            <a:spLocks noChangeShapeType="1"/>
          </p:cNvSpPr>
          <p:nvPr/>
        </p:nvSpPr>
        <p:spPr bwMode="auto">
          <a:xfrm flipV="1">
            <a:off x="6628202" y="5538242"/>
            <a:ext cx="282575" cy="322263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52635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521518"/>
              </p:ext>
            </p:extLst>
          </p:nvPr>
        </p:nvGraphicFramePr>
        <p:xfrm>
          <a:off x="6196402" y="5558880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0" name="公式" r:id="rId27" imgW="304763" imgH="171408" progId="Equation.3">
                  <p:embed/>
                </p:oleObj>
              </mc:Choice>
              <mc:Fallback>
                <p:oleObj name="公式" r:id="rId27" imgW="304763" imgH="171408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02" y="5558880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079779"/>
              </p:ext>
            </p:extLst>
          </p:nvPr>
        </p:nvGraphicFramePr>
        <p:xfrm>
          <a:off x="843168" y="648569"/>
          <a:ext cx="7048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1" name="Equation" r:id="rId29" imgW="219192" imgH="314203" progId="Equation.3">
                  <p:embed/>
                </p:oleObj>
              </mc:Choice>
              <mc:Fallback>
                <p:oleObj name="Equation" r:id="rId29" imgW="219192" imgH="3142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168" y="648569"/>
                        <a:ext cx="704850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8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570512"/>
              </p:ext>
            </p:extLst>
          </p:nvPr>
        </p:nvGraphicFramePr>
        <p:xfrm>
          <a:off x="1490868" y="908919"/>
          <a:ext cx="18383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52" name="Equation" r:id="rId31" imgW="685920" imgH="142795" progId="Equation.3">
                  <p:embed/>
                </p:oleObj>
              </mc:Choice>
              <mc:Fallback>
                <p:oleObj name="Equation" r:id="rId31" imgW="685920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868" y="908919"/>
                        <a:ext cx="183832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3364118" y="1051794"/>
            <a:ext cx="431800" cy="284162"/>
          </a:xfrm>
          <a:prstGeom prst="rightArrow">
            <a:avLst>
              <a:gd name="adj1" fmla="val 50000"/>
              <a:gd name="adj2" fmla="val 37989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626431" y="1117242"/>
            <a:ext cx="431800" cy="284162"/>
          </a:xfrm>
          <a:prstGeom prst="rightArrow">
            <a:avLst>
              <a:gd name="adj1" fmla="val 50000"/>
              <a:gd name="adj2" fmla="val 37989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214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6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9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5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5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5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5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610" grpId="0" autoUpdateAnimBg="0"/>
      <p:bldP spid="452613" grpId="0" animBg="1"/>
      <p:bldP spid="452615" grpId="0" autoUpdateAnimBg="0"/>
      <p:bldP spid="452617" grpId="0"/>
      <p:bldP spid="452627" grpId="0" animBg="1"/>
      <p:bldP spid="452629" grpId="0" animBg="1"/>
      <p:bldP spid="452631" grpId="0" animBg="1"/>
      <p:bldP spid="452633" grpId="0" animBg="1"/>
      <p:bldP spid="452634" grpId="0" animBg="1"/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3855"/>
            <a:ext cx="6408712" cy="669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763196" y="3580011"/>
            <a:ext cx="1296987" cy="2373313"/>
            <a:chOff x="2925" y="1320"/>
            <a:chExt cx="1072" cy="1993"/>
          </a:xfrm>
        </p:grpSpPr>
        <p:sp>
          <p:nvSpPr>
            <p:cNvPr id="466947" name="AutoShape 3"/>
            <p:cNvSpPr>
              <a:spLocks noChangeArrowheads="1"/>
            </p:cNvSpPr>
            <p:nvPr/>
          </p:nvSpPr>
          <p:spPr bwMode="auto">
            <a:xfrm rot="-8653602">
              <a:off x="2925" y="1862"/>
              <a:ext cx="635" cy="1451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66FF33">
                    <a:alpha val="82001"/>
                  </a:srgbClr>
                </a:gs>
                <a:gs pos="50000">
                  <a:srgbClr val="66FF33">
                    <a:gamma/>
                    <a:shade val="46275"/>
                    <a:invGamma/>
                  </a:srgbClr>
                </a:gs>
                <a:gs pos="100000">
                  <a:srgbClr val="66FF33">
                    <a:alpha val="82001"/>
                  </a:srgbClr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48134" name="Oval 4"/>
            <p:cNvSpPr>
              <a:spLocks noChangeArrowheads="1"/>
            </p:cNvSpPr>
            <p:nvPr/>
          </p:nvSpPr>
          <p:spPr bwMode="auto">
            <a:xfrm rot="1984759">
              <a:off x="3357" y="1842"/>
              <a:ext cx="640" cy="317"/>
            </a:xfrm>
            <a:prstGeom prst="ellipse">
              <a:avLst/>
            </a:prstGeom>
            <a:gradFill rotWithShape="1">
              <a:gsLst>
                <a:gs pos="0">
                  <a:srgbClr val="2F7618"/>
                </a:gs>
                <a:gs pos="100000">
                  <a:srgbClr val="66FF33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48135" name="Rectangle 5"/>
            <p:cNvSpPr>
              <a:spLocks noChangeArrowheads="1"/>
            </p:cNvSpPr>
            <p:nvPr/>
          </p:nvSpPr>
          <p:spPr bwMode="auto">
            <a:xfrm rot="1963918">
              <a:off x="3830" y="1320"/>
              <a:ext cx="90" cy="725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466950" name="Text Box 6"/>
          <p:cNvSpPr txBox="1">
            <a:spLocks noChangeArrowheads="1"/>
          </p:cNvSpPr>
          <p:nvPr/>
        </p:nvSpPr>
        <p:spPr bwMode="auto">
          <a:xfrm>
            <a:off x="174040" y="224777"/>
            <a:ext cx="49768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solidFill>
                  <a:srgbClr val="FFFF00"/>
                </a:solidFill>
              </a:rPr>
              <a:t>五</a:t>
            </a:r>
            <a:r>
              <a:rPr lang="en-US" altLang="zh-CN" sz="2800" dirty="0">
                <a:solidFill>
                  <a:srgbClr val="FFFF00"/>
                </a:solidFill>
              </a:rPr>
              <a:t>. </a:t>
            </a:r>
            <a:r>
              <a:rPr lang="zh-CN" altLang="en-US" sz="2800" dirty="0">
                <a:solidFill>
                  <a:srgbClr val="FFFF00"/>
                </a:solidFill>
              </a:rPr>
              <a:t>进动</a:t>
            </a:r>
            <a:r>
              <a:rPr lang="en-US" altLang="zh-CN" sz="2800" dirty="0">
                <a:solidFill>
                  <a:srgbClr val="FFFF99"/>
                </a:solidFill>
              </a:rPr>
              <a:t>(</a:t>
            </a:r>
            <a:r>
              <a:rPr lang="en-US" altLang="zh-CN" sz="2800" dirty="0">
                <a:solidFill>
                  <a:srgbClr val="FFFF99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800" i="1" dirty="0">
                <a:solidFill>
                  <a:srgbClr val="FFFF99"/>
                </a:solidFill>
              </a:rPr>
              <a:t>Precession</a:t>
            </a:r>
            <a:r>
              <a:rPr lang="en-US" altLang="zh-CN" sz="2800" dirty="0">
                <a:solidFill>
                  <a:srgbClr val="FFFF99"/>
                </a:solidFill>
              </a:rPr>
              <a:t> ) </a:t>
            </a:r>
            <a:endParaRPr lang="en-US" altLang="zh-CN" sz="2800" b="0" dirty="0"/>
          </a:p>
          <a:p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466951" name="Line 7"/>
          <p:cNvSpPr>
            <a:spLocks noChangeShapeType="1"/>
          </p:cNvSpPr>
          <p:nvPr/>
        </p:nvSpPr>
        <p:spPr bwMode="auto">
          <a:xfrm>
            <a:off x="6661596" y="3043436"/>
            <a:ext cx="0" cy="2663825"/>
          </a:xfrm>
          <a:prstGeom prst="line">
            <a:avLst/>
          </a:prstGeom>
          <a:noFill/>
          <a:ln w="2857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610671" y="5785049"/>
            <a:ext cx="2092325" cy="85725"/>
            <a:chOff x="3016" y="2614"/>
            <a:chExt cx="1318" cy="54"/>
          </a:xfrm>
        </p:grpSpPr>
        <p:sp>
          <p:nvSpPr>
            <p:cNvPr id="48139" name="Line 9"/>
            <p:cNvSpPr>
              <a:spLocks noChangeShapeType="1"/>
            </p:cNvSpPr>
            <p:nvPr/>
          </p:nvSpPr>
          <p:spPr bwMode="auto">
            <a:xfrm>
              <a:off x="3064" y="2614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140" name="Group 10"/>
            <p:cNvGrpSpPr>
              <a:grpSpLocks/>
            </p:cNvGrpSpPr>
            <p:nvPr/>
          </p:nvGrpSpPr>
          <p:grpSpPr bwMode="auto">
            <a:xfrm>
              <a:off x="3016" y="2623"/>
              <a:ext cx="1270" cy="45"/>
              <a:chOff x="3016" y="2659"/>
              <a:chExt cx="1270" cy="45"/>
            </a:xfrm>
          </p:grpSpPr>
          <p:sp>
            <p:nvSpPr>
              <p:cNvPr id="48141" name="Line 11"/>
              <p:cNvSpPr>
                <a:spLocks noChangeShapeType="1"/>
              </p:cNvSpPr>
              <p:nvPr/>
            </p:nvSpPr>
            <p:spPr bwMode="auto">
              <a:xfrm flipH="1">
                <a:off x="3016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2" name="Line 12"/>
              <p:cNvSpPr>
                <a:spLocks noChangeShapeType="1"/>
              </p:cNvSpPr>
              <p:nvPr/>
            </p:nvSpPr>
            <p:spPr bwMode="auto">
              <a:xfrm flipH="1">
                <a:off x="3127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3" name="Line 13"/>
              <p:cNvSpPr>
                <a:spLocks noChangeShapeType="1"/>
              </p:cNvSpPr>
              <p:nvPr/>
            </p:nvSpPr>
            <p:spPr bwMode="auto">
              <a:xfrm flipH="1">
                <a:off x="3238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4" name="Line 14"/>
              <p:cNvSpPr>
                <a:spLocks noChangeShapeType="1"/>
              </p:cNvSpPr>
              <p:nvPr/>
            </p:nvSpPr>
            <p:spPr bwMode="auto">
              <a:xfrm flipH="1">
                <a:off x="3350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5" name="Line 15"/>
              <p:cNvSpPr>
                <a:spLocks noChangeShapeType="1"/>
              </p:cNvSpPr>
              <p:nvPr/>
            </p:nvSpPr>
            <p:spPr bwMode="auto">
              <a:xfrm flipH="1">
                <a:off x="3461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6" name="Line 16"/>
              <p:cNvSpPr>
                <a:spLocks noChangeShapeType="1"/>
              </p:cNvSpPr>
              <p:nvPr/>
            </p:nvSpPr>
            <p:spPr bwMode="auto">
              <a:xfrm flipH="1">
                <a:off x="3572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7" name="Line 17"/>
              <p:cNvSpPr>
                <a:spLocks noChangeShapeType="1"/>
              </p:cNvSpPr>
              <p:nvPr/>
            </p:nvSpPr>
            <p:spPr bwMode="auto">
              <a:xfrm flipH="1">
                <a:off x="3684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8" name="Line 18"/>
              <p:cNvSpPr>
                <a:spLocks noChangeShapeType="1"/>
              </p:cNvSpPr>
              <p:nvPr/>
            </p:nvSpPr>
            <p:spPr bwMode="auto">
              <a:xfrm flipH="1">
                <a:off x="3795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49" name="Line 19"/>
              <p:cNvSpPr>
                <a:spLocks noChangeShapeType="1"/>
              </p:cNvSpPr>
              <p:nvPr/>
            </p:nvSpPr>
            <p:spPr bwMode="auto">
              <a:xfrm flipH="1">
                <a:off x="3906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0" name="Line 20"/>
              <p:cNvSpPr>
                <a:spLocks noChangeShapeType="1"/>
              </p:cNvSpPr>
              <p:nvPr/>
            </p:nvSpPr>
            <p:spPr bwMode="auto">
              <a:xfrm flipH="1">
                <a:off x="4018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1" name="Line 21"/>
              <p:cNvSpPr>
                <a:spLocks noChangeShapeType="1"/>
              </p:cNvSpPr>
              <p:nvPr/>
            </p:nvSpPr>
            <p:spPr bwMode="auto">
              <a:xfrm flipH="1">
                <a:off x="4129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52" name="Line 22"/>
              <p:cNvSpPr>
                <a:spLocks noChangeShapeType="1"/>
              </p:cNvSpPr>
              <p:nvPr/>
            </p:nvSpPr>
            <p:spPr bwMode="auto">
              <a:xfrm flipH="1">
                <a:off x="4241" y="2659"/>
                <a:ext cx="45" cy="45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66967" name="Oval 23"/>
          <p:cNvSpPr>
            <a:spLocks noChangeArrowheads="1"/>
          </p:cNvSpPr>
          <p:nvPr/>
        </p:nvSpPr>
        <p:spPr bwMode="auto">
          <a:xfrm>
            <a:off x="5236021" y="3383161"/>
            <a:ext cx="2881312" cy="504825"/>
          </a:xfrm>
          <a:prstGeom prst="ellipse">
            <a:avLst/>
          </a:prstGeom>
          <a:noFill/>
          <a:ln w="2857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6968" name="Line 24"/>
          <p:cNvSpPr>
            <a:spLocks noChangeShapeType="1"/>
          </p:cNvSpPr>
          <p:nvPr/>
        </p:nvSpPr>
        <p:spPr bwMode="auto">
          <a:xfrm>
            <a:off x="5207446" y="3662561"/>
            <a:ext cx="1439862" cy="2087563"/>
          </a:xfrm>
          <a:prstGeom prst="line">
            <a:avLst/>
          </a:prstGeom>
          <a:noFill/>
          <a:ln w="2857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6969" name="Line 25"/>
          <p:cNvSpPr>
            <a:spLocks noChangeShapeType="1"/>
          </p:cNvSpPr>
          <p:nvPr/>
        </p:nvSpPr>
        <p:spPr bwMode="auto">
          <a:xfrm>
            <a:off x="7283896" y="4948436"/>
            <a:ext cx="0" cy="7207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697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889840"/>
              </p:ext>
            </p:extLst>
          </p:nvPr>
        </p:nvGraphicFramePr>
        <p:xfrm>
          <a:off x="6383783" y="5813624"/>
          <a:ext cx="2921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5" name="公式" r:id="rId3" imgW="228640" imgH="247529" progId="Equation.3">
                  <p:embed/>
                </p:oleObj>
              </mc:Choice>
              <mc:Fallback>
                <p:oleObj name="公式" r:id="rId3" imgW="228640" imgH="247529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783" y="5813624"/>
                        <a:ext cx="292100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1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276080"/>
              </p:ext>
            </p:extLst>
          </p:nvPr>
        </p:nvGraphicFramePr>
        <p:xfrm>
          <a:off x="8118921" y="3740349"/>
          <a:ext cx="4826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6" name="公式" r:id="rId5" imgW="419218" imgH="352533" progId="Equation.3">
                  <p:embed/>
                </p:oleObj>
              </mc:Choice>
              <mc:Fallback>
                <p:oleObj name="公式" r:id="rId5" imgW="419218" imgH="35253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8921" y="3740349"/>
                        <a:ext cx="4826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2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621747"/>
              </p:ext>
            </p:extLst>
          </p:nvPr>
        </p:nvGraphicFramePr>
        <p:xfrm>
          <a:off x="8638033" y="2922786"/>
          <a:ext cx="2540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7" name="公式" r:id="rId7" imgW="190578" imgH="304755" progId="Equation.3">
                  <p:embed/>
                </p:oleObj>
              </mc:Choice>
              <mc:Fallback>
                <p:oleObj name="公式" r:id="rId7" imgW="190578" imgH="30475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8033" y="2922786"/>
                        <a:ext cx="2540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73" name="Line 29"/>
          <p:cNvSpPr>
            <a:spLocks noChangeShapeType="1"/>
          </p:cNvSpPr>
          <p:nvPr/>
        </p:nvSpPr>
        <p:spPr bwMode="auto">
          <a:xfrm flipV="1">
            <a:off x="8117333" y="3186311"/>
            <a:ext cx="358775" cy="50482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697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0049151"/>
              </p:ext>
            </p:extLst>
          </p:nvPr>
        </p:nvGraphicFramePr>
        <p:xfrm>
          <a:off x="7434708" y="5164336"/>
          <a:ext cx="4953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8" name="公式" r:id="rId9" imgW="428666" imgH="314203" progId="Equation.3">
                  <p:embed/>
                </p:oleObj>
              </mc:Choice>
              <mc:Fallback>
                <p:oleObj name="公式" r:id="rId9" imgW="428666" imgH="314203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4708" y="5164336"/>
                        <a:ext cx="495300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108125"/>
              </p:ext>
            </p:extLst>
          </p:nvPr>
        </p:nvGraphicFramePr>
        <p:xfrm>
          <a:off x="6701283" y="4942086"/>
          <a:ext cx="2286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09" name="公式" r:id="rId11" imgW="161965" imgH="247529" progId="Equation.3">
                  <p:embed/>
                </p:oleObj>
              </mc:Choice>
              <mc:Fallback>
                <p:oleObj name="公式" r:id="rId11" imgW="161965" imgH="247529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1283" y="4942086"/>
                        <a:ext cx="2286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6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2826895"/>
              </p:ext>
            </p:extLst>
          </p:nvPr>
        </p:nvGraphicFramePr>
        <p:xfrm>
          <a:off x="8622158" y="4940499"/>
          <a:ext cx="393700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0" name="公式" r:id="rId13" imgW="323929" imgH="304755" progId="Equation.3">
                  <p:embed/>
                </p:oleObj>
              </mc:Choice>
              <mc:Fallback>
                <p:oleObj name="公式" r:id="rId13" imgW="323929" imgH="30475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2158" y="4940499"/>
                        <a:ext cx="393700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7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563257"/>
              </p:ext>
            </p:extLst>
          </p:nvPr>
        </p:nvGraphicFramePr>
        <p:xfrm>
          <a:off x="8657083" y="4562674"/>
          <a:ext cx="3048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1" name="公式" r:id="rId15" imgW="238088" imgH="238081" progId="Equation.3">
                  <p:embed/>
                </p:oleObj>
              </mc:Choice>
              <mc:Fallback>
                <p:oleObj name="公式" r:id="rId15" imgW="238088" imgH="238081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7083" y="4562674"/>
                        <a:ext cx="3048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8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267476"/>
              </p:ext>
            </p:extLst>
          </p:nvPr>
        </p:nvGraphicFramePr>
        <p:xfrm>
          <a:off x="8617396" y="4073724"/>
          <a:ext cx="4191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2" name="公式" r:id="rId17" imgW="352543" imgH="314203" progId="Equation.3">
                  <p:embed/>
                </p:oleObj>
              </mc:Choice>
              <mc:Fallback>
                <p:oleObj name="公式" r:id="rId17" imgW="352543" imgH="314203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7396" y="4073724"/>
                        <a:ext cx="4191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79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122072"/>
              </p:ext>
            </p:extLst>
          </p:nvPr>
        </p:nvGraphicFramePr>
        <p:xfrm>
          <a:off x="7180708" y="2908499"/>
          <a:ext cx="2413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3" name="公式" r:id="rId19" imgW="171412" imgH="276142" progId="Equation.3">
                  <p:embed/>
                </p:oleObj>
              </mc:Choice>
              <mc:Fallback>
                <p:oleObj name="公式" r:id="rId19" imgW="171412" imgH="276142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708" y="2908499"/>
                        <a:ext cx="2413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80" name="Text Box 36"/>
          <p:cNvSpPr txBox="1">
            <a:spLocks noChangeArrowheads="1"/>
          </p:cNvSpPr>
          <p:nvPr/>
        </p:nvSpPr>
        <p:spPr bwMode="auto">
          <a:xfrm>
            <a:off x="596900" y="1412776"/>
            <a:ext cx="48609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例如高速自转的陀螺在陀螺重力对支点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的力矩作用下发生进动</a:t>
            </a:r>
          </a:p>
        </p:txBody>
      </p:sp>
      <p:sp>
        <p:nvSpPr>
          <p:cNvPr id="466981" name="Text Box 37"/>
          <p:cNvSpPr txBox="1">
            <a:spLocks noChangeArrowheads="1"/>
          </p:cNvSpPr>
          <p:nvPr/>
        </p:nvSpPr>
        <p:spPr bwMode="auto">
          <a:xfrm>
            <a:off x="583706" y="2443993"/>
            <a:ext cx="5064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高速自转的陀螺相对于固定的</a:t>
            </a:r>
            <a:r>
              <a:rPr lang="en-US" altLang="zh-CN" dirty="0" smtClean="0">
                <a:solidFill>
                  <a:schemeClr val="bg1"/>
                </a:solidFill>
                <a:ea typeface="仿宋_GB2312" pitchFamily="49" charset="-122"/>
              </a:rPr>
              <a:t>O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点的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动量矩</a:t>
            </a: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近似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为</a:t>
            </a:r>
          </a:p>
        </p:txBody>
      </p:sp>
      <p:graphicFrame>
        <p:nvGraphicFramePr>
          <p:cNvPr id="466982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092424"/>
              </p:ext>
            </p:extLst>
          </p:nvPr>
        </p:nvGraphicFramePr>
        <p:xfrm>
          <a:off x="2641104" y="2855156"/>
          <a:ext cx="1066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4" name="公式" r:id="rId21" imgW="1000131" imgH="285860" progId="Equation.3">
                  <p:embed/>
                </p:oleObj>
              </mc:Choice>
              <mc:Fallback>
                <p:oleObj name="公式" r:id="rId21" imgW="1000131" imgH="28586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104" y="2855156"/>
                        <a:ext cx="10668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83" name="Text Box 39"/>
          <p:cNvSpPr txBox="1">
            <a:spLocks noChangeArrowheads="1"/>
          </p:cNvSpPr>
          <p:nvPr/>
        </p:nvSpPr>
        <p:spPr bwMode="auto">
          <a:xfrm>
            <a:off x="602756" y="3320293"/>
            <a:ext cx="309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动量矩定理</a:t>
            </a:r>
          </a:p>
        </p:txBody>
      </p:sp>
      <p:sp>
        <p:nvSpPr>
          <p:cNvPr id="466984" name="Line 40"/>
          <p:cNvSpPr>
            <a:spLocks noChangeShapeType="1"/>
          </p:cNvSpPr>
          <p:nvPr/>
        </p:nvSpPr>
        <p:spPr bwMode="auto">
          <a:xfrm flipV="1">
            <a:off x="6661596" y="4548386"/>
            <a:ext cx="865187" cy="1223963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6985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117265"/>
              </p:ext>
            </p:extLst>
          </p:nvPr>
        </p:nvGraphicFramePr>
        <p:xfrm>
          <a:off x="2483768" y="3328231"/>
          <a:ext cx="13843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5" name="公式" r:id="rId23" imgW="1314342" imgH="314203" progId="Equation.3">
                  <p:embed/>
                </p:oleObj>
              </mc:Choice>
              <mc:Fallback>
                <p:oleObj name="公式" r:id="rId23" imgW="1314342" imgH="314203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328231"/>
                        <a:ext cx="13843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6986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868425"/>
              </p:ext>
            </p:extLst>
          </p:nvPr>
        </p:nvGraphicFramePr>
        <p:xfrm>
          <a:off x="2390281" y="3994981"/>
          <a:ext cx="111760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6" name="公式" r:id="rId25" imgW="1047641" imgH="314203" progId="Equation.3">
                  <p:embed/>
                </p:oleObj>
              </mc:Choice>
              <mc:Fallback>
                <p:oleObj name="公式" r:id="rId25" imgW="1047641" imgH="314203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281" y="3994981"/>
                        <a:ext cx="1117600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87" name="Text Box 43"/>
          <p:cNvSpPr txBox="1">
            <a:spLocks noChangeArrowheads="1"/>
          </p:cNvSpPr>
          <p:nvPr/>
        </p:nvSpPr>
        <p:spPr bwMode="auto">
          <a:xfrm>
            <a:off x="680544" y="4580768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当</a:t>
            </a:r>
          </a:p>
        </p:txBody>
      </p:sp>
      <p:graphicFrame>
        <p:nvGraphicFramePr>
          <p:cNvPr id="466988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987227"/>
              </p:ext>
            </p:extLst>
          </p:nvPr>
        </p:nvGraphicFramePr>
        <p:xfrm>
          <a:off x="1320306" y="4580768"/>
          <a:ext cx="10160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7" name="公式" r:id="rId27" imgW="952621" imgH="304755" progId="Equation.3">
                  <p:embed/>
                </p:oleObj>
              </mc:Choice>
              <mc:Fallback>
                <p:oleObj name="公式" r:id="rId27" imgW="952621" imgH="30475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306" y="4580768"/>
                        <a:ext cx="10160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6989" name="Text Box 45"/>
          <p:cNvSpPr txBox="1">
            <a:spLocks noChangeArrowheads="1"/>
          </p:cNvSpPr>
          <p:nvPr/>
        </p:nvSpPr>
        <p:spPr bwMode="auto">
          <a:xfrm>
            <a:off x="2328369" y="4561718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sp>
        <p:nvSpPr>
          <p:cNvPr id="466990" name="Rectangle 46"/>
          <p:cNvSpPr>
            <a:spLocks noChangeArrowheads="1"/>
          </p:cNvSpPr>
          <p:nvPr/>
        </p:nvSpPr>
        <p:spPr bwMode="auto">
          <a:xfrm>
            <a:off x="767936" y="5124425"/>
            <a:ext cx="3063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则</a:t>
            </a:r>
          </a:p>
        </p:txBody>
      </p:sp>
      <p:sp>
        <p:nvSpPr>
          <p:cNvPr id="466991" name="Rectangle 47"/>
          <p:cNvSpPr>
            <a:spLocks noChangeArrowheads="1"/>
          </p:cNvSpPr>
          <p:nvPr/>
        </p:nvSpPr>
        <p:spPr bwMode="auto">
          <a:xfrm>
            <a:off x="688563" y="5083150"/>
            <a:ext cx="521493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        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只改变方向，不改变大小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进动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)</a:t>
            </a:r>
          </a:p>
        </p:txBody>
      </p:sp>
      <p:graphicFrame>
        <p:nvGraphicFramePr>
          <p:cNvPr id="466992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4127013"/>
              </p:ext>
            </p:extLst>
          </p:nvPr>
        </p:nvGraphicFramePr>
        <p:xfrm>
          <a:off x="1158461" y="5083150"/>
          <a:ext cx="18097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118" name="公式" r:id="rId29" imgW="190578" imgH="304755" progId="Equation.3">
                  <p:embed/>
                </p:oleObj>
              </mc:Choice>
              <mc:Fallback>
                <p:oleObj name="公式" r:id="rId29" imgW="190578" imgH="30475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461" y="5083150"/>
                        <a:ext cx="18097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4460290" y="565487"/>
            <a:ext cx="431800" cy="292100"/>
            <a:chOff x="5012" y="3612"/>
            <a:chExt cx="272" cy="184"/>
          </a:xfrm>
        </p:grpSpPr>
        <p:grpSp>
          <p:nvGrpSpPr>
            <p:cNvPr id="48180" name="Group 50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48181" name="AutoShape 51">
                <a:hlinkClick r:id="rId31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82" name="AutoShape 52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83" name="AutoShape 53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84" name="Line 54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85" name="Rectangle 55">
              <a:hlinkClick r:id="rId32" action="ppaction://hlinkfile" tooltip="点击播放动画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467000" name="Arc 56"/>
          <p:cNvSpPr>
            <a:spLocks/>
          </p:cNvSpPr>
          <p:nvPr/>
        </p:nvSpPr>
        <p:spPr bwMode="auto">
          <a:xfrm rot="2038643" flipH="1">
            <a:off x="7642671" y="3972124"/>
            <a:ext cx="471487" cy="146050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  <a:gd name="T9" fmla="*/ 0 w 43200"/>
              <a:gd name="T10" fmla="*/ 0 h 38804"/>
              <a:gd name="T11" fmla="*/ 43200 w 43200"/>
              <a:gd name="T12" fmla="*/ 38804 h 388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001" name="Arc 57"/>
          <p:cNvSpPr>
            <a:spLocks/>
          </p:cNvSpPr>
          <p:nvPr/>
        </p:nvSpPr>
        <p:spPr bwMode="auto">
          <a:xfrm rot="727523" flipH="1">
            <a:off x="6607621" y="5342136"/>
            <a:ext cx="165100" cy="571500"/>
          </a:xfrm>
          <a:custGeom>
            <a:avLst/>
            <a:gdLst>
              <a:gd name="T0" fmla="*/ 0 w 12372"/>
              <a:gd name="T1" fmla="*/ 2147483646 h 21600"/>
              <a:gd name="T2" fmla="*/ 2147483646 w 12372"/>
              <a:gd name="T3" fmla="*/ 2147483646 h 21600"/>
              <a:gd name="T4" fmla="*/ 2147483646 w 12372"/>
              <a:gd name="T5" fmla="*/ 2147483646 h 21600"/>
              <a:gd name="T6" fmla="*/ 0 60000 65536"/>
              <a:gd name="T7" fmla="*/ 0 60000 65536"/>
              <a:gd name="T8" fmla="*/ 0 60000 65536"/>
              <a:gd name="T9" fmla="*/ 0 w 12372"/>
              <a:gd name="T10" fmla="*/ 0 h 21600"/>
              <a:gd name="T11" fmla="*/ 12372 w 1237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372" h="21600" fill="none" extrusionOk="0">
                <a:moveTo>
                  <a:pt x="0" y="902"/>
                </a:moveTo>
                <a:cubicBezTo>
                  <a:pt x="2004" y="303"/>
                  <a:pt x="4085" y="-1"/>
                  <a:pt x="6178" y="0"/>
                </a:cubicBezTo>
                <a:cubicBezTo>
                  <a:pt x="8275" y="0"/>
                  <a:pt x="10362" y="305"/>
                  <a:pt x="12371" y="907"/>
                </a:cubicBezTo>
              </a:path>
              <a:path w="12372" h="21600" stroke="0" extrusionOk="0">
                <a:moveTo>
                  <a:pt x="0" y="902"/>
                </a:moveTo>
                <a:cubicBezTo>
                  <a:pt x="2004" y="303"/>
                  <a:pt x="4085" y="-1"/>
                  <a:pt x="6178" y="0"/>
                </a:cubicBezTo>
                <a:cubicBezTo>
                  <a:pt x="8275" y="0"/>
                  <a:pt x="10362" y="305"/>
                  <a:pt x="12371" y="907"/>
                </a:cubicBezTo>
                <a:lnTo>
                  <a:pt x="6178" y="21600"/>
                </a:lnTo>
                <a:lnTo>
                  <a:pt x="0" y="902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002" name="Arc 58"/>
          <p:cNvSpPr>
            <a:spLocks/>
          </p:cNvSpPr>
          <p:nvPr/>
        </p:nvSpPr>
        <p:spPr bwMode="auto">
          <a:xfrm flipH="1">
            <a:off x="6321871" y="3072011"/>
            <a:ext cx="720725" cy="180975"/>
          </a:xfrm>
          <a:custGeom>
            <a:avLst/>
            <a:gdLst>
              <a:gd name="T0" fmla="*/ 2147483646 w 43200"/>
              <a:gd name="T1" fmla="*/ 2147483646 h 39082"/>
              <a:gd name="T2" fmla="*/ 2147483646 w 43200"/>
              <a:gd name="T3" fmla="*/ 0 h 39082"/>
              <a:gd name="T4" fmla="*/ 2147483646 w 43200"/>
              <a:gd name="T5" fmla="*/ 2147483646 h 39082"/>
              <a:gd name="T6" fmla="*/ 0 60000 65536"/>
              <a:gd name="T7" fmla="*/ 0 60000 65536"/>
              <a:gd name="T8" fmla="*/ 0 60000 65536"/>
              <a:gd name="T9" fmla="*/ 0 w 43200"/>
              <a:gd name="T10" fmla="*/ 0 h 39082"/>
              <a:gd name="T11" fmla="*/ 43200 w 43200"/>
              <a:gd name="T12" fmla="*/ 39082 h 390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9082" fill="none" extrusionOk="0">
                <a:moveTo>
                  <a:pt x="36518" y="1862"/>
                </a:moveTo>
                <a:cubicBezTo>
                  <a:pt x="40786" y="5937"/>
                  <a:pt x="43200" y="11581"/>
                  <a:pt x="43200" y="17482"/>
                </a:cubicBezTo>
                <a:cubicBezTo>
                  <a:pt x="43200" y="29411"/>
                  <a:pt x="33529" y="39082"/>
                  <a:pt x="21600" y="39082"/>
                </a:cubicBezTo>
                <a:cubicBezTo>
                  <a:pt x="9670" y="39082"/>
                  <a:pt x="0" y="29411"/>
                  <a:pt x="0" y="17482"/>
                </a:cubicBezTo>
                <a:cubicBezTo>
                  <a:pt x="-1" y="10563"/>
                  <a:pt x="3313" y="4063"/>
                  <a:pt x="8913" y="0"/>
                </a:cubicBezTo>
              </a:path>
              <a:path w="43200" h="39082" stroke="0" extrusionOk="0">
                <a:moveTo>
                  <a:pt x="36518" y="1862"/>
                </a:moveTo>
                <a:cubicBezTo>
                  <a:pt x="40786" y="5937"/>
                  <a:pt x="43200" y="11581"/>
                  <a:pt x="43200" y="17482"/>
                </a:cubicBezTo>
                <a:cubicBezTo>
                  <a:pt x="43200" y="29411"/>
                  <a:pt x="33529" y="39082"/>
                  <a:pt x="21600" y="39082"/>
                </a:cubicBezTo>
                <a:cubicBezTo>
                  <a:pt x="9670" y="39082"/>
                  <a:pt x="0" y="29411"/>
                  <a:pt x="0" y="17482"/>
                </a:cubicBezTo>
                <a:cubicBezTo>
                  <a:pt x="-1" y="10563"/>
                  <a:pt x="3313" y="4063"/>
                  <a:pt x="8913" y="0"/>
                </a:cubicBezTo>
                <a:lnTo>
                  <a:pt x="21600" y="17482"/>
                </a:lnTo>
                <a:lnTo>
                  <a:pt x="36518" y="1862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069890" y="562312"/>
            <a:ext cx="431800" cy="292100"/>
            <a:chOff x="5012" y="3612"/>
            <a:chExt cx="272" cy="184"/>
          </a:xfrm>
        </p:grpSpPr>
        <p:grpSp>
          <p:nvGrpSpPr>
            <p:cNvPr id="48190" name="Group 60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48191" name="AutoShape 61">
                <a:hlinkClick r:id="rId31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92" name="AutoShape 62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93" name="AutoShape 63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8194" name="Line 64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95" name="Rectangle 65">
              <a:hlinkClick r:id="rId33" action="ppaction://hlinkfile" tooltip="点击播放动画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67" name="Text Box 55"/>
          <p:cNvSpPr txBox="1">
            <a:spLocks noChangeArrowheads="1"/>
          </p:cNvSpPr>
          <p:nvPr/>
        </p:nvSpPr>
        <p:spPr bwMode="auto">
          <a:xfrm>
            <a:off x="567088" y="896938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高速自转物体的轴在空间转动的现象</a:t>
            </a:r>
            <a:endParaRPr lang="zh-CN" altLang="en-US" b="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8199" name="AutoShape 71" descr="u=3648076413,3418851166&amp;fm=26&amp;gp=0"/>
          <p:cNvSpPr>
            <a:spLocks noChangeAspect="1" noChangeArrowheads="1"/>
          </p:cNvSpPr>
          <p:nvPr/>
        </p:nvSpPr>
        <p:spPr bwMode="auto">
          <a:xfrm>
            <a:off x="4703714" y="240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201" name="AutoShape 73" descr="u=3648076413,3418851166&amp;fm=26&amp;gp=0"/>
          <p:cNvSpPr>
            <a:spLocks noChangeAspect="1" noChangeArrowheads="1"/>
          </p:cNvSpPr>
          <p:nvPr/>
        </p:nvSpPr>
        <p:spPr bwMode="auto">
          <a:xfrm>
            <a:off x="4703714" y="240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203" name="AutoShape 75" descr="u=2612903257,3494757965&amp;fm=26&amp;gp=0"/>
          <p:cNvSpPr>
            <a:spLocks noChangeAspect="1" noChangeArrowheads="1"/>
          </p:cNvSpPr>
          <p:nvPr/>
        </p:nvSpPr>
        <p:spPr bwMode="auto">
          <a:xfrm>
            <a:off x="4703714" y="240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205" name="AutoShape 77" descr="u=2612903257,3494757965&amp;fm=26&amp;gp=0"/>
          <p:cNvSpPr>
            <a:spLocks noChangeAspect="1" noChangeArrowheads="1"/>
          </p:cNvSpPr>
          <p:nvPr/>
        </p:nvSpPr>
        <p:spPr bwMode="auto">
          <a:xfrm>
            <a:off x="4703714" y="24013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48207" name="Picture 79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582" y="187020"/>
            <a:ext cx="2549491" cy="23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 Box 7"/>
          <p:cNvSpPr txBox="1"/>
          <p:nvPr/>
        </p:nvSpPr>
        <p:spPr>
          <a:xfrm>
            <a:off x="626969" y="5617843"/>
            <a:ext cx="7279049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进动现象正是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自转的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物体在外力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矩</a:t>
            </a:r>
            <a:endParaRPr lang="en-US" altLang="zh-CN" dirty="0" smtClean="0">
              <a:solidFill>
                <a:srgbClr val="FFFF00"/>
              </a:solidFill>
              <a:latin typeface="+mn-lt"/>
              <a:ea typeface="仿宋_GB231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的作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用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下</a:t>
            </a:r>
            <a:r>
              <a:rPr lang="en-US" altLang="zh-CN" dirty="0" smtClean="0">
                <a:solidFill>
                  <a:srgbClr val="FFFF00"/>
                </a:solidFill>
                <a:latin typeface="+mn-lt"/>
                <a:ea typeface="仿宋_GB2312"/>
              </a:rPr>
              <a:t>, 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沿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外力矩</a:t>
            </a:r>
            <a:r>
              <a:rPr lang="zh-CN" altLang="en-US" dirty="0" smtClean="0">
                <a:solidFill>
                  <a:srgbClr val="FFFF00"/>
                </a:solidFill>
                <a:latin typeface="+mn-lt"/>
                <a:ea typeface="仿宋_GB2312"/>
              </a:rPr>
              <a:t>的方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向改变其动量矩</a:t>
            </a:r>
            <a:r>
              <a:rPr lang="zh-CN" altLang="en-US" dirty="0">
                <a:solidFill>
                  <a:srgbClr val="66FFFF"/>
                </a:solidFill>
                <a:latin typeface="+mn-lt"/>
                <a:ea typeface="仿宋_GB2312"/>
              </a:rPr>
              <a:t>矢量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的结果</a:t>
            </a:r>
          </a:p>
        </p:txBody>
      </p:sp>
      <p:sp>
        <p:nvSpPr>
          <p:cNvPr id="73" name="Text Box 55"/>
          <p:cNvSpPr txBox="1">
            <a:spLocks noChangeArrowheads="1"/>
          </p:cNvSpPr>
          <p:nvPr/>
        </p:nvSpPr>
        <p:spPr bwMode="auto">
          <a:xfrm>
            <a:off x="83189" y="735443"/>
            <a:ext cx="737092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陀螺与进动演示视频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6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6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6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6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6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7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66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66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6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6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6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6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66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466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6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6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6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6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46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6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6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6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950" grpId="0" autoUpdateAnimBg="0"/>
      <p:bldP spid="466951" grpId="0" animBg="1"/>
      <p:bldP spid="466967" grpId="0" animBg="1"/>
      <p:bldP spid="466968" grpId="0" animBg="1"/>
      <p:bldP spid="466969" grpId="0" animBg="1"/>
      <p:bldP spid="466973" grpId="0" animBg="1"/>
      <p:bldP spid="466980" grpId="0" autoUpdateAnimBg="0"/>
      <p:bldP spid="466981" grpId="0"/>
      <p:bldP spid="466983" grpId="0"/>
      <p:bldP spid="466984" grpId="0" animBg="1"/>
      <p:bldP spid="466987" grpId="0"/>
      <p:bldP spid="466989" grpId="0"/>
      <p:bldP spid="466990" grpId="0"/>
      <p:bldP spid="466991" grpId="0"/>
      <p:bldP spid="467000" grpId="0" animBg="1"/>
      <p:bldP spid="467001" grpId="0" animBg="1"/>
      <p:bldP spid="467002" grpId="0" animBg="1"/>
      <p:bldP spid="67" grpId="0" build="p" autoUpdateAnimBg="0"/>
      <p:bldP spid="72" grpId="0"/>
      <p:bldP spid="73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Arc 2"/>
          <p:cNvSpPr>
            <a:spLocks/>
          </p:cNvSpPr>
          <p:nvPr/>
        </p:nvSpPr>
        <p:spPr bwMode="auto">
          <a:xfrm flipH="1">
            <a:off x="7097017" y="585515"/>
            <a:ext cx="720725" cy="234950"/>
          </a:xfrm>
          <a:custGeom>
            <a:avLst/>
            <a:gdLst>
              <a:gd name="T0" fmla="*/ 2147483646 w 43200"/>
              <a:gd name="T1" fmla="*/ 2147483646 h 41893"/>
              <a:gd name="T2" fmla="*/ 2147483646 w 43200"/>
              <a:gd name="T3" fmla="*/ 0 h 41893"/>
              <a:gd name="T4" fmla="*/ 2147483646 w 43200"/>
              <a:gd name="T5" fmla="*/ 2147483646 h 41893"/>
              <a:gd name="T6" fmla="*/ 0 60000 65536"/>
              <a:gd name="T7" fmla="*/ 0 60000 65536"/>
              <a:gd name="T8" fmla="*/ 0 60000 65536"/>
              <a:gd name="T9" fmla="*/ 0 w 43200"/>
              <a:gd name="T10" fmla="*/ 0 h 41893"/>
              <a:gd name="T11" fmla="*/ 43200 w 43200"/>
              <a:gd name="T12" fmla="*/ 41893 h 418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41893" fill="none" extrusionOk="0">
                <a:moveTo>
                  <a:pt x="33098" y="2007"/>
                </a:moveTo>
                <a:cubicBezTo>
                  <a:pt x="39384" y="5960"/>
                  <a:pt x="43200" y="12866"/>
                  <a:pt x="43200" y="20293"/>
                </a:cubicBezTo>
                <a:cubicBezTo>
                  <a:pt x="43200" y="32222"/>
                  <a:pt x="33529" y="41893"/>
                  <a:pt x="21600" y="41893"/>
                </a:cubicBezTo>
                <a:cubicBezTo>
                  <a:pt x="9670" y="41893"/>
                  <a:pt x="0" y="32222"/>
                  <a:pt x="0" y="20293"/>
                </a:cubicBezTo>
                <a:cubicBezTo>
                  <a:pt x="-1" y="11217"/>
                  <a:pt x="5673" y="3109"/>
                  <a:pt x="14200" y="0"/>
                </a:cubicBezTo>
              </a:path>
              <a:path w="43200" h="41893" stroke="0" extrusionOk="0">
                <a:moveTo>
                  <a:pt x="33098" y="2007"/>
                </a:moveTo>
                <a:cubicBezTo>
                  <a:pt x="39384" y="5960"/>
                  <a:pt x="43200" y="12866"/>
                  <a:pt x="43200" y="20293"/>
                </a:cubicBezTo>
                <a:cubicBezTo>
                  <a:pt x="43200" y="32222"/>
                  <a:pt x="33529" y="41893"/>
                  <a:pt x="21600" y="41893"/>
                </a:cubicBezTo>
                <a:cubicBezTo>
                  <a:pt x="9670" y="41893"/>
                  <a:pt x="0" y="32222"/>
                  <a:pt x="0" y="20293"/>
                </a:cubicBezTo>
                <a:cubicBezTo>
                  <a:pt x="-1" y="11217"/>
                  <a:pt x="5673" y="3109"/>
                  <a:pt x="14200" y="0"/>
                </a:cubicBezTo>
                <a:lnTo>
                  <a:pt x="21600" y="20293"/>
                </a:lnTo>
                <a:lnTo>
                  <a:pt x="33098" y="2007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971" name="Oval 3"/>
          <p:cNvSpPr>
            <a:spLocks noChangeArrowheads="1"/>
          </p:cNvSpPr>
          <p:nvPr/>
        </p:nvSpPr>
        <p:spPr bwMode="auto">
          <a:xfrm>
            <a:off x="6074667" y="937940"/>
            <a:ext cx="2808288" cy="936625"/>
          </a:xfrm>
          <a:prstGeom prst="ellipse">
            <a:avLst/>
          </a:prstGeom>
          <a:noFill/>
          <a:ln w="2857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7972" name="Line 4"/>
          <p:cNvSpPr>
            <a:spLocks noChangeShapeType="1"/>
          </p:cNvSpPr>
          <p:nvPr/>
        </p:nvSpPr>
        <p:spPr bwMode="auto">
          <a:xfrm>
            <a:off x="7443092" y="361677"/>
            <a:ext cx="0" cy="3384550"/>
          </a:xfrm>
          <a:prstGeom prst="line">
            <a:avLst/>
          </a:prstGeom>
          <a:noFill/>
          <a:ln w="28575" cap="rnd">
            <a:solidFill>
              <a:schemeClr val="bg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973" name="Line 5"/>
          <p:cNvSpPr>
            <a:spLocks noChangeShapeType="1"/>
          </p:cNvSpPr>
          <p:nvPr/>
        </p:nvSpPr>
        <p:spPr bwMode="auto">
          <a:xfrm flipV="1">
            <a:off x="7443092" y="1442765"/>
            <a:ext cx="1439863" cy="230346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797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731837"/>
              </p:ext>
            </p:extLst>
          </p:nvPr>
        </p:nvGraphicFramePr>
        <p:xfrm>
          <a:off x="7268467" y="3814490"/>
          <a:ext cx="29210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7" name="公式" r:id="rId3" imgW="228640" imgH="247529" progId="Equation.3">
                  <p:embed/>
                </p:oleObj>
              </mc:Choice>
              <mc:Fallback>
                <p:oleObj name="公式" r:id="rId3" imgW="228640" imgH="247529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467" y="3814490"/>
                        <a:ext cx="292100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75" name="Line 7"/>
          <p:cNvSpPr>
            <a:spLocks noChangeShapeType="1"/>
          </p:cNvSpPr>
          <p:nvPr/>
        </p:nvSpPr>
        <p:spPr bwMode="auto">
          <a:xfrm>
            <a:off x="7443092" y="1445940"/>
            <a:ext cx="143986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976" name="Line 8"/>
          <p:cNvSpPr>
            <a:spLocks noChangeShapeType="1"/>
          </p:cNvSpPr>
          <p:nvPr/>
        </p:nvSpPr>
        <p:spPr bwMode="auto">
          <a:xfrm flipV="1">
            <a:off x="7443092" y="1010965"/>
            <a:ext cx="863600" cy="431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7977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26329"/>
              </p:ext>
            </p:extLst>
          </p:nvPr>
        </p:nvGraphicFramePr>
        <p:xfrm>
          <a:off x="7505005" y="2958827"/>
          <a:ext cx="22860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8" name="公式" r:id="rId5" imgW="161965" imgH="247529" progId="Equation.3">
                  <p:embed/>
                </p:oleObj>
              </mc:Choice>
              <mc:Fallback>
                <p:oleObj name="公式" r:id="rId5" imgW="161965" imgH="247529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5005" y="2958827"/>
                        <a:ext cx="228600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8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668704"/>
              </p:ext>
            </p:extLst>
          </p:nvPr>
        </p:nvGraphicFramePr>
        <p:xfrm>
          <a:off x="7057330" y="188640"/>
          <a:ext cx="2413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9" name="公式" r:id="rId7" imgW="171412" imgH="276142" progId="Equation.3">
                  <p:embed/>
                </p:oleObj>
              </mc:Choice>
              <mc:Fallback>
                <p:oleObj name="公式" r:id="rId7" imgW="171412" imgH="27614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7330" y="188640"/>
                        <a:ext cx="24130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79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960223"/>
              </p:ext>
            </p:extLst>
          </p:nvPr>
        </p:nvGraphicFramePr>
        <p:xfrm>
          <a:off x="8595617" y="1828527"/>
          <a:ext cx="2540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0" name="公式" r:id="rId9" imgW="190578" imgH="304755" progId="Equation.3">
                  <p:embed/>
                </p:oleObj>
              </mc:Choice>
              <mc:Fallback>
                <p:oleObj name="公式" r:id="rId9" imgW="190578" imgH="30475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5617" y="1828527"/>
                        <a:ext cx="2540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0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168573"/>
              </p:ext>
            </p:extLst>
          </p:nvPr>
        </p:nvGraphicFramePr>
        <p:xfrm>
          <a:off x="7603430" y="1480865"/>
          <a:ext cx="630237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1" name="公式" r:id="rId11" imgW="838166" imgH="247529" progId="Equation.3">
                  <p:embed/>
                </p:oleObj>
              </mc:Choice>
              <mc:Fallback>
                <p:oleObj name="公式" r:id="rId11" imgW="838166" imgH="247529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430" y="1480865"/>
                        <a:ext cx="630237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1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054956"/>
              </p:ext>
            </p:extLst>
          </p:nvPr>
        </p:nvGraphicFramePr>
        <p:xfrm>
          <a:off x="8019355" y="1177652"/>
          <a:ext cx="327025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2" name="公式" r:id="rId13" imgW="400052" imgH="247529" progId="Equation.3">
                  <p:embed/>
                </p:oleObj>
              </mc:Choice>
              <mc:Fallback>
                <p:oleObj name="公式" r:id="rId13" imgW="400052" imgH="247529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9355" y="1177652"/>
                        <a:ext cx="327025" cy="21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2" name="Freeform 14"/>
          <p:cNvSpPr>
            <a:spLocks/>
          </p:cNvSpPr>
          <p:nvPr/>
        </p:nvSpPr>
        <p:spPr bwMode="auto">
          <a:xfrm>
            <a:off x="7843142" y="1266552"/>
            <a:ext cx="125413" cy="157163"/>
          </a:xfrm>
          <a:custGeom>
            <a:avLst/>
            <a:gdLst>
              <a:gd name="T0" fmla="*/ 0 w 79"/>
              <a:gd name="T1" fmla="*/ 0 h 99"/>
              <a:gd name="T2" fmla="*/ 2147483646 w 79"/>
              <a:gd name="T3" fmla="*/ 2147483646 h 99"/>
              <a:gd name="T4" fmla="*/ 2147483646 w 79"/>
              <a:gd name="T5" fmla="*/ 2147483646 h 99"/>
              <a:gd name="T6" fmla="*/ 0 60000 65536"/>
              <a:gd name="T7" fmla="*/ 0 60000 65536"/>
              <a:gd name="T8" fmla="*/ 0 60000 65536"/>
              <a:gd name="T9" fmla="*/ 0 w 79"/>
              <a:gd name="T10" fmla="*/ 0 h 99"/>
              <a:gd name="T11" fmla="*/ 79 w 79"/>
              <a:gd name="T12" fmla="*/ 99 h 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" h="99">
                <a:moveTo>
                  <a:pt x="0" y="0"/>
                </a:moveTo>
                <a:cubicBezTo>
                  <a:pt x="10" y="6"/>
                  <a:pt x="47" y="22"/>
                  <a:pt x="60" y="38"/>
                </a:cubicBezTo>
                <a:cubicBezTo>
                  <a:pt x="73" y="54"/>
                  <a:pt x="75" y="86"/>
                  <a:pt x="79" y="99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983" name="Text Box 15"/>
          <p:cNvSpPr txBox="1">
            <a:spLocks noChangeArrowheads="1"/>
          </p:cNvSpPr>
          <p:nvPr/>
        </p:nvSpPr>
        <p:spPr bwMode="auto">
          <a:xfrm>
            <a:off x="384175" y="260648"/>
            <a:ext cx="309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FF66"/>
                </a:solidFill>
                <a:ea typeface="仿宋_GB2312" pitchFamily="49" charset="-122"/>
                <a:sym typeface="Symbol" panose="05050102010706020507" pitchFamily="18" charset="2"/>
              </a:rPr>
              <a:t>  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进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动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角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速度</a:t>
            </a:r>
            <a:r>
              <a:rPr lang="en-US" altLang="zh-CN" i="1" dirty="0">
                <a:solidFill>
                  <a:srgbClr val="66FFFF"/>
                </a:solidFill>
                <a:latin typeface="Symbol" panose="05050102010706020507" pitchFamily="18" charset="2"/>
                <a:ea typeface="仿宋_GB2312" pitchFamily="49" charset="-122"/>
                <a:sym typeface="Symbol" panose="05050102010706020507" pitchFamily="18" charset="2"/>
              </a:rPr>
              <a:t>W</a:t>
            </a:r>
            <a:endParaRPr lang="el-GR" altLang="zh-CN" i="1" dirty="0">
              <a:solidFill>
                <a:srgbClr val="66FFFF"/>
              </a:solidFill>
              <a:latin typeface="Symbol" panose="05050102010706020507" pitchFamily="18" charset="2"/>
              <a:ea typeface="仿宋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467984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987947"/>
              </p:ext>
            </p:extLst>
          </p:nvPr>
        </p:nvGraphicFramePr>
        <p:xfrm>
          <a:off x="2555875" y="1583259"/>
          <a:ext cx="23050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3" name="公式" r:id="rId15" imgW="2133613" imgH="466715" progId="Equation.3">
                  <p:embed/>
                </p:oleObj>
              </mc:Choice>
              <mc:Fallback>
                <p:oleObj name="公式" r:id="rId15" imgW="2133613" imgH="46671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583259"/>
                        <a:ext cx="23050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5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7955238"/>
              </p:ext>
            </p:extLst>
          </p:nvPr>
        </p:nvGraphicFramePr>
        <p:xfrm>
          <a:off x="684213" y="1367359"/>
          <a:ext cx="12255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4" name="公式" r:id="rId17" imgW="1104868" imgH="800083" progId="Equation.3">
                  <p:embed/>
                </p:oleObj>
              </mc:Choice>
              <mc:Fallback>
                <p:oleObj name="公式" r:id="rId17" imgW="1104868" imgH="800083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367359"/>
                        <a:ext cx="12255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6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187003"/>
              </p:ext>
            </p:extLst>
          </p:nvPr>
        </p:nvGraphicFramePr>
        <p:xfrm>
          <a:off x="1185863" y="2349302"/>
          <a:ext cx="468153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5" name="公式" r:id="rId19" imgW="4772015" imgH="857309" progId="Equation.3">
                  <p:embed/>
                </p:oleObj>
              </mc:Choice>
              <mc:Fallback>
                <p:oleObj name="公式" r:id="rId19" imgW="4772015" imgH="85730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2349302"/>
                        <a:ext cx="468153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7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041931"/>
              </p:ext>
            </p:extLst>
          </p:nvPr>
        </p:nvGraphicFramePr>
        <p:xfrm>
          <a:off x="911710" y="4041115"/>
          <a:ext cx="4092090" cy="10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6" name="公式" r:id="rId21" imgW="3657699" imgH="1000104" progId="Equation.3">
                  <p:embed/>
                </p:oleObj>
              </mc:Choice>
              <mc:Fallback>
                <p:oleObj name="公式" r:id="rId21" imgW="3657699" imgH="1000104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710" y="4041115"/>
                        <a:ext cx="4092090" cy="10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7988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26059"/>
              </p:ext>
            </p:extLst>
          </p:nvPr>
        </p:nvGraphicFramePr>
        <p:xfrm>
          <a:off x="5683993" y="4280837"/>
          <a:ext cx="1584474" cy="577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7" name="公式" r:id="rId23" imgW="1266833" imgH="390594" progId="Equation.3">
                  <p:embed/>
                </p:oleObj>
              </mc:Choice>
              <mc:Fallback>
                <p:oleObj name="公式" r:id="rId23" imgW="1266833" imgH="390594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993" y="4280837"/>
                        <a:ext cx="1584474" cy="577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89" name="AutoShape 21"/>
          <p:cNvSpPr>
            <a:spLocks noChangeArrowheads="1"/>
          </p:cNvSpPr>
          <p:nvPr/>
        </p:nvSpPr>
        <p:spPr bwMode="auto">
          <a:xfrm>
            <a:off x="468313" y="270966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7990" name="Rectangle 22"/>
          <p:cNvSpPr>
            <a:spLocks noChangeArrowheads="1"/>
          </p:cNvSpPr>
          <p:nvPr/>
        </p:nvSpPr>
        <p:spPr bwMode="auto">
          <a:xfrm>
            <a:off x="673615" y="5265812"/>
            <a:ext cx="26473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以上只是近似讨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论。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467991" name="Text Box 23"/>
          <p:cNvSpPr txBox="1">
            <a:spLocks noChangeArrowheads="1"/>
          </p:cNvSpPr>
          <p:nvPr/>
        </p:nvSpPr>
        <p:spPr bwMode="auto">
          <a:xfrm>
            <a:off x="468313" y="837134"/>
            <a:ext cx="227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动量矩定理</a:t>
            </a:r>
          </a:p>
        </p:txBody>
      </p:sp>
      <p:graphicFrame>
        <p:nvGraphicFramePr>
          <p:cNvPr id="467992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4142999"/>
              </p:ext>
            </p:extLst>
          </p:nvPr>
        </p:nvGraphicFramePr>
        <p:xfrm>
          <a:off x="1763688" y="6304661"/>
          <a:ext cx="12239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8" name="公式" r:id="rId25" imgW="971517" imgH="228634" progId="Equation.3">
                  <p:embed/>
                </p:oleObj>
              </mc:Choice>
              <mc:Fallback>
                <p:oleObj name="公式" r:id="rId25" imgW="971517" imgH="228634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6304661"/>
                        <a:ext cx="122396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93" name="Line 25"/>
          <p:cNvSpPr>
            <a:spLocks noChangeShapeType="1"/>
          </p:cNvSpPr>
          <p:nvPr/>
        </p:nvSpPr>
        <p:spPr bwMode="auto">
          <a:xfrm flipH="1" flipV="1">
            <a:off x="8301930" y="993502"/>
            <a:ext cx="590550" cy="455613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7994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151669"/>
              </p:ext>
            </p:extLst>
          </p:nvPr>
        </p:nvGraphicFramePr>
        <p:xfrm>
          <a:off x="8524180" y="893490"/>
          <a:ext cx="2952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9" name="公式" r:id="rId27" imgW="352543" imgH="314203" progId="Equation.3">
                  <p:embed/>
                </p:oleObj>
              </mc:Choice>
              <mc:Fallback>
                <p:oleObj name="公式" r:id="rId27" imgW="352543" imgH="314203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180" y="893490"/>
                        <a:ext cx="295275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7995" name="Arc 27"/>
          <p:cNvSpPr>
            <a:spLocks/>
          </p:cNvSpPr>
          <p:nvPr/>
        </p:nvSpPr>
        <p:spPr bwMode="auto">
          <a:xfrm flipV="1">
            <a:off x="7304980" y="3419202"/>
            <a:ext cx="317500" cy="315913"/>
          </a:xfrm>
          <a:custGeom>
            <a:avLst/>
            <a:gdLst>
              <a:gd name="T0" fmla="*/ 2147483646 w 11906"/>
              <a:gd name="T1" fmla="*/ 2147483646 h 21043"/>
              <a:gd name="T2" fmla="*/ 2147483646 w 11906"/>
              <a:gd name="T3" fmla="*/ 2147483646 h 21043"/>
              <a:gd name="T4" fmla="*/ 0 w 11906"/>
              <a:gd name="T5" fmla="*/ 0 h 21043"/>
              <a:gd name="T6" fmla="*/ 0 60000 65536"/>
              <a:gd name="T7" fmla="*/ 0 60000 65536"/>
              <a:gd name="T8" fmla="*/ 0 60000 65536"/>
              <a:gd name="T9" fmla="*/ 0 w 11906"/>
              <a:gd name="T10" fmla="*/ 0 h 21043"/>
              <a:gd name="T11" fmla="*/ 11906 w 11906"/>
              <a:gd name="T12" fmla="*/ 21043 h 210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06" h="21043" fill="none" extrusionOk="0">
                <a:moveTo>
                  <a:pt x="11905" y="18022"/>
                </a:moveTo>
                <a:cubicBezTo>
                  <a:pt x="9759" y="19440"/>
                  <a:pt x="7378" y="20462"/>
                  <a:pt x="4873" y="21043"/>
                </a:cubicBezTo>
              </a:path>
              <a:path w="11906" h="21043" stroke="0" extrusionOk="0">
                <a:moveTo>
                  <a:pt x="11905" y="18022"/>
                </a:moveTo>
                <a:cubicBezTo>
                  <a:pt x="9759" y="19440"/>
                  <a:pt x="7378" y="20462"/>
                  <a:pt x="4873" y="21043"/>
                </a:cubicBezTo>
                <a:lnTo>
                  <a:pt x="0" y="0"/>
                </a:lnTo>
                <a:lnTo>
                  <a:pt x="11905" y="18022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7996" name="AutoShape 28"/>
          <p:cNvSpPr>
            <a:spLocks noChangeArrowheads="1"/>
          </p:cNvSpPr>
          <p:nvPr/>
        </p:nvSpPr>
        <p:spPr bwMode="auto">
          <a:xfrm rot="5400000">
            <a:off x="2555664" y="3502038"/>
            <a:ext cx="646536" cy="360363"/>
          </a:xfrm>
          <a:prstGeom prst="rightArrow">
            <a:avLst>
              <a:gd name="adj1" fmla="val 50000"/>
              <a:gd name="adj2" fmla="val 4989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66989" name="Text Box 45"/>
          <p:cNvSpPr txBox="1">
            <a:spLocks noChangeArrowheads="1"/>
          </p:cNvSpPr>
          <p:nvPr/>
        </p:nvSpPr>
        <p:spPr bwMode="auto">
          <a:xfrm>
            <a:off x="3131344" y="270920"/>
            <a:ext cx="3744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要求掌握进动方向的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判定</a:t>
            </a:r>
            <a:endParaRPr lang="en-US" altLang="zh-CN" dirty="0" smtClean="0">
              <a:solidFill>
                <a:srgbClr val="00FFFF"/>
              </a:solidFill>
              <a:ea typeface="仿宋_GB2312" pitchFamily="49" charset="-122"/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673615" y="5783167"/>
            <a:ext cx="8280275" cy="87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因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此上述近似只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适用高速自转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此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时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自转动量矩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远大于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进动动量矩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即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32" name="Text Box 106"/>
          <p:cNvSpPr txBox="1"/>
          <p:nvPr/>
        </p:nvSpPr>
        <p:spPr>
          <a:xfrm>
            <a:off x="3347864" y="5215645"/>
            <a:ext cx="358775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FFFF00"/>
                </a:solidFill>
                <a:latin typeface="+mn-lt"/>
                <a:ea typeface="仿宋_GB2312"/>
              </a:rPr>
              <a:t>因为未计入进动的动量矩</a:t>
            </a: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7484474" y="4200438"/>
            <a:ext cx="132368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自转越快，进动越慢</a:t>
            </a:r>
            <a:endParaRPr lang="zh-CN" altLang="en-US" dirty="0">
              <a:solidFill>
                <a:srgbClr val="00FFFF"/>
              </a:solidFill>
              <a:ea typeface="仿宋_GB2312" pitchFamily="49" charset="-122"/>
            </a:endParaRPr>
          </a:p>
        </p:txBody>
      </p:sp>
      <p:sp>
        <p:nvSpPr>
          <p:cNvPr id="34" name="Text Box 45"/>
          <p:cNvSpPr txBox="1">
            <a:spLocks noChangeArrowheads="1"/>
          </p:cNvSpPr>
          <p:nvPr/>
        </p:nvSpPr>
        <p:spPr bwMode="auto">
          <a:xfrm>
            <a:off x="3131053" y="730318"/>
            <a:ext cx="37449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进动方向与自转方向相同</a:t>
            </a:r>
            <a:endParaRPr lang="zh-CN" altLang="en-US" dirty="0">
              <a:solidFill>
                <a:srgbClr val="00FFFF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7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7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7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6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67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6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67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7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6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6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7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67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6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6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6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6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970" grpId="0" animBg="1"/>
      <p:bldP spid="467971" grpId="0" animBg="1"/>
      <p:bldP spid="467972" grpId="0" animBg="1"/>
      <p:bldP spid="467973" grpId="0" animBg="1"/>
      <p:bldP spid="467975" grpId="0" animBg="1"/>
      <p:bldP spid="467976" grpId="0" animBg="1"/>
      <p:bldP spid="467982" grpId="0" animBg="1"/>
      <p:bldP spid="467983" grpId="0"/>
      <p:bldP spid="467989" grpId="0" animBg="1"/>
      <p:bldP spid="467990" grpId="0"/>
      <p:bldP spid="467991" grpId="0"/>
      <p:bldP spid="467993" grpId="0" animBg="1"/>
      <p:bldP spid="467995" grpId="0" animBg="1"/>
      <p:bldP spid="467996" grpId="0" animBg="1"/>
      <p:bldP spid="466989" grpId="0"/>
      <p:bldP spid="30" grpId="0"/>
      <p:bldP spid="32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13899</TotalTime>
  <Words>776</Words>
  <Application>Microsoft Office PowerPoint</Application>
  <PresentationFormat>全屏显示(4:3)</PresentationFormat>
  <Paragraphs>102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Highlight LET</vt:lpstr>
      <vt:lpstr>Smudger LET</vt:lpstr>
      <vt:lpstr>仿宋_GB2312</vt:lpstr>
      <vt:lpstr>楷体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默认设计模板</vt:lpstr>
      <vt:lpstr>公式</vt:lpstr>
      <vt:lpstr>Equation</vt:lpstr>
      <vt:lpstr>MathType 7.0 Equation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刚体</dc:title>
  <dc:creator>蒋臣威</dc:creator>
  <cp:lastModifiedBy>jiangcw</cp:lastModifiedBy>
  <cp:revision>825</cp:revision>
  <dcterms:created xsi:type="dcterms:W3CDTF">1998-11-21T01:35:42Z</dcterms:created>
  <dcterms:modified xsi:type="dcterms:W3CDTF">2023-04-05T16:16:26Z</dcterms:modified>
</cp:coreProperties>
</file>